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wdp" ContentType="image/vnd.ms-photo"/>
  <Default Extension="pptx" ContentType="application/vnd.openxmlformats-officedocument.presentationml.presentation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8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3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5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6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7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8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9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20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76" r:id="rId4"/>
    <p:sldMasterId id="2147483678" r:id="rId5"/>
    <p:sldMasterId id="2147483680" r:id="rId6"/>
    <p:sldMasterId id="2147483730" r:id="rId7"/>
    <p:sldMasterId id="2147483742" r:id="rId8"/>
    <p:sldMasterId id="2147483754" r:id="rId9"/>
    <p:sldMasterId id="2147483790" r:id="rId10"/>
    <p:sldMasterId id="2147483802" r:id="rId11"/>
    <p:sldMasterId id="2147483814" r:id="rId12"/>
    <p:sldMasterId id="2147483928" r:id="rId13"/>
    <p:sldMasterId id="2147483940" r:id="rId14"/>
    <p:sldMasterId id="2147483957" r:id="rId15"/>
    <p:sldMasterId id="2147483969" r:id="rId16"/>
    <p:sldMasterId id="2147483995" r:id="rId17"/>
    <p:sldMasterId id="2147484008" r:id="rId18"/>
    <p:sldMasterId id="2147484020" r:id="rId19"/>
    <p:sldMasterId id="2147484027" r:id="rId20"/>
    <p:sldMasterId id="2147484041" r:id="rId21"/>
  </p:sldMasterIdLst>
  <p:notesMasterIdLst>
    <p:notesMasterId r:id="rId79"/>
  </p:notesMasterIdLst>
  <p:sldIdLst>
    <p:sldId id="257" r:id="rId22"/>
    <p:sldId id="258" r:id="rId23"/>
    <p:sldId id="259" r:id="rId24"/>
    <p:sldId id="273" r:id="rId25"/>
    <p:sldId id="275" r:id="rId26"/>
    <p:sldId id="276" r:id="rId27"/>
    <p:sldId id="265" r:id="rId28"/>
    <p:sldId id="266" r:id="rId29"/>
    <p:sldId id="284" r:id="rId30"/>
    <p:sldId id="282" r:id="rId31"/>
    <p:sldId id="283" r:id="rId32"/>
    <p:sldId id="385" r:id="rId33"/>
    <p:sldId id="291" r:id="rId34"/>
    <p:sldId id="290" r:id="rId35"/>
    <p:sldId id="383" r:id="rId36"/>
    <p:sldId id="387" r:id="rId37"/>
    <p:sldId id="285" r:id="rId38"/>
    <p:sldId id="368" r:id="rId39"/>
    <p:sldId id="369" r:id="rId40"/>
    <p:sldId id="286" r:id="rId41"/>
    <p:sldId id="298" r:id="rId42"/>
    <p:sldId id="300" r:id="rId43"/>
    <p:sldId id="292" r:id="rId44"/>
    <p:sldId id="297" r:id="rId45"/>
    <p:sldId id="293" r:id="rId46"/>
    <p:sldId id="404" r:id="rId47"/>
    <p:sldId id="309" r:id="rId48"/>
    <p:sldId id="308" r:id="rId49"/>
    <p:sldId id="392" r:id="rId50"/>
    <p:sldId id="303" r:id="rId51"/>
    <p:sldId id="307" r:id="rId52"/>
    <p:sldId id="287" r:id="rId53"/>
    <p:sldId id="362" r:id="rId54"/>
    <p:sldId id="363" r:id="rId55"/>
    <p:sldId id="364" r:id="rId56"/>
    <p:sldId id="365" r:id="rId57"/>
    <p:sldId id="366" r:id="rId58"/>
    <p:sldId id="355" r:id="rId59"/>
    <p:sldId id="356" r:id="rId60"/>
    <p:sldId id="357" r:id="rId61"/>
    <p:sldId id="358" r:id="rId62"/>
    <p:sldId id="359" r:id="rId63"/>
    <p:sldId id="360" r:id="rId64"/>
    <p:sldId id="361" r:id="rId65"/>
    <p:sldId id="393" r:id="rId66"/>
    <p:sldId id="394" r:id="rId67"/>
    <p:sldId id="395" r:id="rId68"/>
    <p:sldId id="396" r:id="rId69"/>
    <p:sldId id="397" r:id="rId70"/>
    <p:sldId id="398" r:id="rId71"/>
    <p:sldId id="399" r:id="rId72"/>
    <p:sldId id="400" r:id="rId73"/>
    <p:sldId id="401" r:id="rId74"/>
    <p:sldId id="402" r:id="rId75"/>
    <p:sldId id="403" r:id="rId76"/>
    <p:sldId id="381" r:id="rId77"/>
    <p:sldId id="390" r:id="rId7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3300"/>
    <a:srgbClr val="D624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slide" Target="slides/slide5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12D6F-7846-4CE3-B424-9E134D7A62EE}" type="datetimeFigureOut">
              <a:rPr lang="zh-TW" altLang="en-US" smtClean="0"/>
              <a:t>2017/4/25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76266-57CA-48FF-ABB9-9A4A9FDEE59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859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本頁重點說明</a:t>
            </a:r>
            <a:r>
              <a:rPr lang="en-US" altLang="zh-TW" smtClean="0"/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遠傳一般門市方案</a:t>
            </a:r>
            <a:r>
              <a:rPr lang="en-US" altLang="zh-TW" smtClean="0"/>
              <a:t>“</a:t>
            </a:r>
            <a:r>
              <a:rPr lang="zh-TW" altLang="en-US" smtClean="0"/>
              <a:t>每月月租費</a:t>
            </a:r>
            <a:r>
              <a:rPr lang="en-US" altLang="zh-TW" smtClean="0"/>
              <a:t>” vs “</a:t>
            </a:r>
            <a:r>
              <a:rPr lang="zh-TW" altLang="en-US" smtClean="0"/>
              <a:t>美安專屬月租費 </a:t>
            </a:r>
            <a:r>
              <a:rPr lang="en-US" altLang="zh-TW" smtClean="0"/>
              <a:t>9</a:t>
            </a:r>
            <a:r>
              <a:rPr lang="zh-TW" altLang="en-US" smtClean="0"/>
              <a:t>折</a:t>
            </a:r>
            <a:r>
              <a:rPr lang="en-US" altLang="zh-TW" smtClean="0"/>
              <a:t>”” 24</a:t>
            </a:r>
            <a:r>
              <a:rPr lang="zh-TW" altLang="en-US" smtClean="0"/>
              <a:t>個月可省下金額</a:t>
            </a:r>
            <a:r>
              <a:rPr lang="en-US" altLang="zh-TW" smtClean="0"/>
              <a:t>“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還可以獲得</a:t>
            </a:r>
            <a:r>
              <a:rPr lang="en-US" altLang="zh-TW" smtClean="0"/>
              <a:t>70</a:t>
            </a:r>
            <a:r>
              <a:rPr lang="zh-TW" altLang="en-US" smtClean="0"/>
              <a:t>點</a:t>
            </a:r>
            <a:r>
              <a:rPr lang="en-US" altLang="zh-TW" smtClean="0"/>
              <a:t>IBV(</a:t>
            </a:r>
            <a:r>
              <a:rPr lang="zh-TW" altLang="en-US" smtClean="0"/>
              <a:t>門市沒有</a:t>
            </a:r>
            <a:r>
              <a:rPr lang="en-US" altLang="zh-TW" smtClean="0"/>
              <a:t>)</a:t>
            </a:r>
            <a:endParaRPr lang="zh-TW" altLang="en-US" smtClean="0"/>
          </a:p>
        </p:txBody>
      </p:sp>
      <p:sp>
        <p:nvSpPr>
          <p:cNvPr id="81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3710DB2-51B3-4B7D-8E54-D2EE9DA3C8D3}" type="slidenum">
              <a:rPr lang="zh-TW" altLang="en-US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zh-TW" alt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本頁重點說明</a:t>
            </a:r>
            <a:r>
              <a:rPr lang="en-US" altLang="zh-TW" smtClean="0"/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遠傳一般門市方案</a:t>
            </a:r>
            <a:r>
              <a:rPr lang="en-US" altLang="zh-TW" smtClean="0"/>
              <a:t>“</a:t>
            </a:r>
            <a:r>
              <a:rPr lang="zh-TW" altLang="en-US" smtClean="0"/>
              <a:t>每月月租費</a:t>
            </a:r>
            <a:r>
              <a:rPr lang="en-US" altLang="zh-TW" smtClean="0"/>
              <a:t>” vs “</a:t>
            </a:r>
            <a:r>
              <a:rPr lang="zh-TW" altLang="en-US" smtClean="0"/>
              <a:t>美安專屬月租費 </a:t>
            </a:r>
            <a:r>
              <a:rPr lang="en-US" altLang="zh-TW" smtClean="0"/>
              <a:t>9</a:t>
            </a:r>
            <a:r>
              <a:rPr lang="zh-TW" altLang="en-US" smtClean="0"/>
              <a:t>折</a:t>
            </a:r>
            <a:r>
              <a:rPr lang="en-US" altLang="zh-TW" smtClean="0"/>
              <a:t>”” 24</a:t>
            </a:r>
            <a:r>
              <a:rPr lang="zh-TW" altLang="en-US" smtClean="0"/>
              <a:t>個月可省下金額</a:t>
            </a:r>
            <a:r>
              <a:rPr lang="en-US" altLang="zh-TW" smtClean="0"/>
              <a:t>“</a:t>
            </a:r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還可以獲得</a:t>
            </a:r>
            <a:r>
              <a:rPr lang="en-US" altLang="zh-TW" smtClean="0"/>
              <a:t>70</a:t>
            </a:r>
            <a:r>
              <a:rPr lang="zh-TW" altLang="en-US" smtClean="0"/>
              <a:t>點</a:t>
            </a:r>
            <a:r>
              <a:rPr lang="en-US" altLang="zh-TW" smtClean="0"/>
              <a:t>IBV(</a:t>
            </a:r>
            <a:r>
              <a:rPr lang="zh-TW" altLang="en-US" smtClean="0"/>
              <a:t>門市沒有</a:t>
            </a:r>
            <a:r>
              <a:rPr lang="en-US" altLang="zh-TW" smtClean="0"/>
              <a:t>)</a:t>
            </a:r>
            <a:endParaRPr lang="zh-TW" altLang="en-US" smtClean="0"/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8F148FC-C037-4EB9-A25F-3E11EA93E954}" type="slidenum">
              <a:rPr lang="zh-TW" altLang="en-US">
                <a:solidFill>
                  <a:prstClr val="black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zh-TW" alt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0A73AFA-D5C3-4B25-A087-F2A712864654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22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870DC3D-AA3E-4EAD-9351-EA23A2CA3185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TW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TW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CBB2B2-BBA9-420D-93E4-32C1B321CC1F}" type="slidenum">
              <a:rPr lang="en-US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B03FB-FBB1-4272-8588-37E8B36ADA87}" type="slidenum">
              <a:rPr lang="zh-TW" altLang="en-US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zh-TW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0046453-690D-4011-B2A3-6EE805EE05CF}" type="slidenum">
              <a:rPr lang="en-GB" altLang="zh-TW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defRPr/>
              </a:pPr>
              <a:t>50</a:t>
            </a:fld>
            <a:endParaRPr lang="en-GB" altLang="zh-TW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TW" altLang="en-US" smtClean="0">
                <a:latin typeface="Century Gothic" pitchFamily="34" charset="0"/>
                <a:ea typeface="微軟正黑體" pitchFamily="34" charset="-120"/>
              </a:rPr>
              <a:t>隨機抽出 </a:t>
            </a:r>
            <a:r>
              <a:rPr lang="en-US" altLang="zh-TW" sz="2000" b="1" smtClean="0">
                <a:solidFill>
                  <a:srgbClr val="FF0000"/>
                </a:solidFill>
                <a:latin typeface="Century Gothic" pitchFamily="34" charset="0"/>
                <a:ea typeface="微軟正黑體" pitchFamily="34" charset="-120"/>
              </a:rPr>
              <a:t>5</a:t>
            </a:r>
            <a:r>
              <a:rPr lang="zh-TW" altLang="en-US" smtClean="0">
                <a:latin typeface="Century Gothic" pitchFamily="34" charset="0"/>
                <a:ea typeface="微軟正黑體" pitchFamily="34" charset="-120"/>
              </a:rPr>
              <a:t>名</a:t>
            </a:r>
            <a:r>
              <a:rPr lang="en-US" altLang="zh-TW" smtClean="0">
                <a:latin typeface="Century Gothic" pitchFamily="34" charset="0"/>
                <a:ea typeface="微軟正黑體" pitchFamily="34" charset="-120"/>
              </a:rPr>
              <a:t>, </a:t>
            </a:r>
            <a:r>
              <a:rPr lang="en-US" altLang="zh-TW" b="1" smtClean="0">
                <a:latin typeface="Century Gothic" pitchFamily="34" charset="0"/>
                <a:ea typeface="微軟正黑體" pitchFamily="34" charset="-120"/>
              </a:rPr>
              <a:t>4/18</a:t>
            </a:r>
            <a:r>
              <a:rPr lang="zh-TW" altLang="en-US" b="1" smtClean="0">
                <a:latin typeface="Century Gothic" pitchFamily="34" charset="0"/>
                <a:ea typeface="微軟正黑體" pitchFamily="34" charset="-120"/>
              </a:rPr>
              <a:t>、</a:t>
            </a:r>
            <a:r>
              <a:rPr lang="en-US" altLang="zh-TW" b="1" smtClean="0">
                <a:latin typeface="Century Gothic" pitchFamily="34" charset="0"/>
                <a:ea typeface="微軟正黑體" pitchFamily="34" charset="-120"/>
              </a:rPr>
              <a:t>4/19 </a:t>
            </a:r>
            <a:r>
              <a:rPr lang="zh-TW" altLang="en-US" b="1" smtClean="0">
                <a:latin typeface="Century Gothic" pitchFamily="34" charset="0"/>
                <a:ea typeface="微軟正黑體" pitchFamily="34" charset="-120"/>
              </a:rPr>
              <a:t>現場訂閱</a:t>
            </a:r>
            <a:endParaRPr lang="en-US" altLang="zh-TW" b="1" smtClean="0">
              <a:latin typeface="Century Gothic" pitchFamily="34" charset="0"/>
              <a:ea typeface="微軟正黑體" pitchFamily="34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TW" altLang="en-US" smtClean="0">
                <a:latin typeface="Century Gothic" pitchFamily="34" charset="0"/>
                <a:ea typeface="微軟正黑體" pitchFamily="34" charset="-120"/>
              </a:rPr>
              <a:t>即有機會參加抽獎！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3F9CC83-FE92-40B9-81BF-A447AC4B991C}" type="slidenum">
              <a:rPr lang="en-US" altLang="zh-TW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54</a:t>
            </a:fld>
            <a:endParaRPr lang="en-US" altLang="zh-TW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ways we have expanded</a:t>
            </a:r>
            <a:r>
              <a:rPr lang="en-US" baseline="0" dirty="0" smtClean="0"/>
              <a:t> our partner program and increase your cashback &amp; IBV is by going direct.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34F4C-ABF4-4070-96E5-D4C03CD40C5E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48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AAB38E49-9142-4BB2-98CC-202B285367F3}" type="datetimeFigureOut">
              <a:rPr lang="en-US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48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48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604910D3-1D8F-4A8E-B868-67C2FC221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8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4731"/>
            <a:ext cx="5111750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592637" indent="0">
              <a:buNone/>
              <a:defRPr sz="1600"/>
            </a:lvl2pPr>
            <a:lvl3pPr marL="1185185" indent="0">
              <a:buNone/>
              <a:defRPr sz="1300"/>
            </a:lvl3pPr>
            <a:lvl4pPr marL="1777986" indent="0">
              <a:buNone/>
              <a:defRPr sz="1200"/>
            </a:lvl4pPr>
            <a:lvl5pPr marL="2369999" indent="0">
              <a:buNone/>
              <a:defRPr sz="1200"/>
            </a:lvl5pPr>
            <a:lvl6pPr marL="2962317" indent="0">
              <a:buNone/>
              <a:defRPr sz="1200"/>
            </a:lvl6pPr>
            <a:lvl7pPr marL="3555030" indent="0">
              <a:buNone/>
              <a:defRPr sz="1200"/>
            </a:lvl7pPr>
            <a:lvl8pPr marL="4147615" indent="0">
              <a:buNone/>
              <a:defRPr sz="1200"/>
            </a:lvl8pPr>
            <a:lvl9pPr marL="4739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195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F6D0E-5EA8-4BDA-87A5-8083728750B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12F-C6CC-49C0-85FE-3A7D4BFCFD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182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F6D0E-5EA8-4BDA-87A5-8083728750B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12F-C6CC-49C0-85FE-3A7D4BFCFD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449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F6D0E-5EA8-4BDA-87A5-8083728750B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12F-C6CC-49C0-85FE-3A7D4BFCFD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373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F6D0E-5EA8-4BDA-87A5-8083728750B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12F-C6CC-49C0-85FE-3A7D4BFCFD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193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F6D0E-5EA8-4BDA-87A5-8083728750B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12F-C6CC-49C0-85FE-3A7D4BFCFD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674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831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944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09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875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2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592637" indent="0">
              <a:buNone/>
              <a:defRPr sz="3700"/>
            </a:lvl2pPr>
            <a:lvl3pPr marL="1185185" indent="0">
              <a:buNone/>
              <a:defRPr sz="3200"/>
            </a:lvl3pPr>
            <a:lvl4pPr marL="1777986" indent="0">
              <a:buNone/>
              <a:defRPr sz="2700"/>
            </a:lvl4pPr>
            <a:lvl5pPr marL="2369999" indent="0">
              <a:buNone/>
              <a:defRPr sz="2700"/>
            </a:lvl5pPr>
            <a:lvl6pPr marL="2962317" indent="0">
              <a:buNone/>
              <a:defRPr sz="2700"/>
            </a:lvl6pPr>
            <a:lvl7pPr marL="3555030" indent="0">
              <a:buNone/>
              <a:defRPr sz="2700"/>
            </a:lvl7pPr>
            <a:lvl8pPr marL="4147615" indent="0">
              <a:buNone/>
              <a:defRPr sz="2700"/>
            </a:lvl8pPr>
            <a:lvl9pPr marL="4739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9018"/>
            <a:ext cx="54864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592637" indent="0">
              <a:buNone/>
              <a:defRPr sz="1600"/>
            </a:lvl2pPr>
            <a:lvl3pPr marL="1185185" indent="0">
              <a:buNone/>
              <a:defRPr sz="1300"/>
            </a:lvl3pPr>
            <a:lvl4pPr marL="1777986" indent="0">
              <a:buNone/>
              <a:defRPr sz="1200"/>
            </a:lvl4pPr>
            <a:lvl5pPr marL="2369999" indent="0">
              <a:buNone/>
              <a:defRPr sz="1200"/>
            </a:lvl5pPr>
            <a:lvl6pPr marL="2962317" indent="0">
              <a:buNone/>
              <a:defRPr sz="1200"/>
            </a:lvl6pPr>
            <a:lvl7pPr marL="3555030" indent="0">
              <a:buNone/>
              <a:defRPr sz="1200"/>
            </a:lvl7pPr>
            <a:lvl8pPr marL="4147615" indent="0">
              <a:buNone/>
              <a:defRPr sz="1200"/>
            </a:lvl8pPr>
            <a:lvl9pPr marL="4739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858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384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231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868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063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183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989901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576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72889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897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35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381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515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圓角矩形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圓角矩形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17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7940B-18EE-4DEA-89E2-99AF481C6119}" type="datetimeFigureOut">
              <a:rPr lang="zh-TW" altLang="en-US">
                <a:solidFill>
                  <a:srgbClr val="4584D3"/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18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1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35D7F6-3040-4099-92FB-BD4A3DD50204}" type="slidenum">
              <a:rPr lang="zh-TW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945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2D327-7F44-44FC-95B5-B15BA59CCD3F}" type="datetimeFigureOut">
              <a:rPr lang="zh-TW" altLang="en-US">
                <a:solidFill>
                  <a:srgbClr val="4584D3"/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14179-21E2-4CFD-8A00-4CC53924025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91470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0BD2-A520-420E-B928-F3831B3D3E81}" type="datetimeFigureOut">
              <a:rPr lang="zh-TW" altLang="en-US">
                <a:solidFill>
                  <a:srgbClr val="4584D3"/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07085-1EB9-415E-9FDD-7A2531A9578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40042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0CACE-71B6-419F-851F-4B80802D5CA9}" type="datetimeFigureOut">
              <a:rPr lang="zh-TW" altLang="en-US">
                <a:solidFill>
                  <a:srgbClr val="4584D3"/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1CB9C-C48E-48A3-BD36-374B18A1F85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94230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FC027AB-00AC-4129-92D9-4703BC0EE8FE}" type="datetimeFigureOut">
              <a:rPr lang="zh-TW" altLang="en-US">
                <a:solidFill>
                  <a:srgbClr val="4584D3"/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8" name="投影片編號版面配置區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CF9F3BD-6126-4F84-A070-0D28A362F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9" name="頁尾版面配置區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4584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903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DA5A8-C3BC-459F-945B-4F38F947C392}" type="datetimeFigureOut">
              <a:rPr lang="zh-TW" altLang="en-US">
                <a:solidFill>
                  <a:srgbClr val="4584D3"/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7FAD2-2C4B-4F4B-AD63-740E3696402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88897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EAC9C-3949-4812-8D03-0E7AD5E633C5}" type="datetimeFigureOut">
              <a:rPr lang="zh-TW" altLang="en-US">
                <a:solidFill>
                  <a:srgbClr val="4584D3"/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4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E789A-6022-4EC3-9FF4-8EE824AF34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10598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0B38A-FE99-4254-9DFC-9D8267FB4E27}" type="datetimeFigureOut">
              <a:rPr lang="zh-TW" altLang="en-US">
                <a:solidFill>
                  <a:srgbClr val="4584D3"/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B3CB4-88C4-46A8-96FA-5BD8D7318F2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148934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64101-5A6B-438B-BACE-6092A4EAD8FF}" type="datetimeFigureOut">
              <a:rPr lang="zh-TW" altLang="en-US">
                <a:solidFill>
                  <a:srgbClr val="4584D3"/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6E39D-80E3-48E9-BDA8-457C8A22125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234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8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8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569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7CDF2-5684-485E-8FE5-63AF11D2F3FD}" type="datetimeFigureOut">
              <a:rPr lang="zh-TW" altLang="en-US">
                <a:solidFill>
                  <a:srgbClr val="4584D3"/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B656E-74CE-4036-8660-8161C57C134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68990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4354B-A04C-42B4-B357-8FE07D51F8AB}" type="datetimeFigureOut">
              <a:rPr lang="zh-TW" altLang="en-US">
                <a:solidFill>
                  <a:srgbClr val="4584D3"/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C1000-7CE0-44F8-9AE0-B819EA8D7DE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2293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D:\資料備份-勿刪\桌面\2015 Template_事務用品\PPT\一般-母片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19475" y="3644900"/>
            <a:ext cx="5473700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405438" y="5253038"/>
            <a:ext cx="3487737" cy="696912"/>
          </a:xfrm>
        </p:spPr>
        <p:txBody>
          <a:bodyPr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C1372-FABF-454F-B88B-B555CC3E34D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244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46E31-6795-484A-9C61-4E5A9E2D293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972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2527E-01D8-47CA-9C24-038DD8CF10AA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450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C9C9F-B152-4A7A-975E-08C86D7395A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372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4CAEE-3FA7-48A5-A332-13FED82689F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629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2852936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3EE6D-5134-405F-BA05-5CE404B691FE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765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EB19A-657A-4F5F-9F1C-B5D79F8B54A8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6970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E6CDF-E1FD-4AAB-8C87-F23FFA888E7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23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4/25/2017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330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D89B3-1179-4B0C-A229-2307F5B6931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820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8B5CF-CA79-4FDB-9174-325413AA0C8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244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3B32B-2A42-4C2B-B671-C849BB75D9E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278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商周簡介ppt背景底部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2225"/>
            <a:ext cx="91440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商周LOGOsloga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620713"/>
            <a:ext cx="2447925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D9DC303-4A67-4322-9CE3-F84CBA583A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1542889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9E6FE5E-255C-46FA-B8F8-2F852AEAB32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1294683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B5B89C4-F723-4868-AB01-8F741FCD8E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4323450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67C99D9-1720-4D67-AFAD-6D0F9C069D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5669405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F4BFDD7-6CD4-4BF5-9934-D6EEEF7EFA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054738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F058CE-B250-445C-843F-98F1DE5E96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0520560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451725" y="188913"/>
            <a:ext cx="1441450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b="1">
              <a:solidFill>
                <a:srgbClr val="FFFFFF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A0795E8-7BD5-4D6B-9A11-E65B44EA00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999903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4/25/2017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966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2CCDA46-2A80-410C-AB77-F463235942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4550356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34C9CFE-36FD-4655-8993-E1E6D362341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1377257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AFEE0B3-9826-4BB7-9FA8-2F926F6338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5624287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E439A43-C2C1-45B9-8FA0-16EA56B114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4719287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4A449BF-6E35-437A-ABC2-E6B0F6F2C42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17839108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37311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653156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557229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69727" y="1830586"/>
            <a:ext cx="3848695" cy="442019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5578" y="1830586"/>
            <a:ext cx="3848695" cy="442019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4827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7644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6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DBDBB-4A10-4759-87F3-D90312BB2213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640DB-374F-4EA3-821F-DD45612E9B39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4106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7525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9751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275085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7476146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79293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23137" y="312539"/>
            <a:ext cx="1951137" cy="593824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69727" y="312539"/>
            <a:ext cx="5746254" cy="593824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46315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F6118-B26D-4A8E-8E51-A7FA868953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7914E-C10A-4380-B472-FB89A0CC5E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1960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70274-8157-4149-8E2E-B13F40E514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8CE5A-C6F9-4896-93BE-E5846CE139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042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D3139-F362-46CF-82E1-63BA2E43D0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68909-DDC8-4CA6-AE6E-11E226F25E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280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500B8-E7CF-4BC4-9444-C76EAB221B1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CC950-3137-4866-BA38-17B2963C30F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87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F3461-A598-4D65-B79D-42B9BF3902CC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E8F58-D6E3-47BC-8EC4-5C96FC90C72E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5642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fld id="{9F28DBF9-DBA6-4253-87AB-570AA07C378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新細明體" pitchFamily="18" charset="-120"/>
              </a:defRPr>
            </a:lvl1pPr>
          </a:lstStyle>
          <a:p>
            <a:pPr>
              <a:defRPr/>
            </a:pPr>
            <a:fld id="{A433D455-10B5-4D4C-A88D-15BF967BFD8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6858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 1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42" descr="C:\Users\irene.yang\Desktop\PPT-cover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139"/>
          <p:cNvSpPr txBox="1">
            <a:spLocks noGrp="1"/>
          </p:cNvSpPr>
          <p:nvPr>
            <p:ph type="dt" idx="10"/>
          </p:nvPr>
        </p:nvSpPr>
        <p:spPr/>
        <p:txBody>
          <a:bodyPr wrap="square" lIns="77225" tIns="77225" rIns="77225" bIns="77225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buSzPct val="120000"/>
              <a:defRPr sz="1000">
                <a:solidFill>
                  <a:srgbClr val="888888"/>
                </a:solidFill>
                <a:sym typeface="Calibri" pitchFamily="34" charset="0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4" name="Shape 140"/>
          <p:cNvSpPr txBox="1">
            <a:spLocks noGrp="1"/>
          </p:cNvSpPr>
          <p:nvPr>
            <p:ph type="ftr" idx="11"/>
          </p:nvPr>
        </p:nvSpPr>
        <p:spPr/>
        <p:txBody>
          <a:bodyPr wrap="square" lIns="77225" tIns="77225" rIns="77225" bIns="77225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buSzPct val="120000"/>
              <a:defRPr sz="1000">
                <a:solidFill>
                  <a:srgbClr val="888888"/>
                </a:solidFill>
                <a:sym typeface="Calibri" pitchFamily="34" charset="0"/>
              </a:defRPr>
            </a:lvl1pPr>
          </a:lstStyle>
          <a:p>
            <a:pPr>
              <a:defRPr/>
            </a:pPr>
            <a:endParaRPr lang="zh-TW" altLang="zh-TW"/>
          </a:p>
        </p:txBody>
      </p:sp>
      <p:sp>
        <p:nvSpPr>
          <p:cNvPr id="5" name="Shape 141"/>
          <p:cNvSpPr txBox="1">
            <a:spLocks noGrp="1"/>
          </p:cNvSpPr>
          <p:nvPr>
            <p:ph type="sldNum" idx="12"/>
          </p:nvPr>
        </p:nvSpPr>
        <p:spPr/>
        <p:txBody>
          <a:bodyPr wrap="square" lIns="77225" tIns="38600" rIns="77225" bIns="38600" numCol="1" anchorCtr="0" compatLnSpc="1">
            <a:prstTxWarp prst="textNoShape">
              <a:avLst/>
            </a:prstTxWarp>
            <a:no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buSzPct val="25000"/>
              <a:defRPr sz="1000">
                <a:solidFill>
                  <a:srgbClr val="888888"/>
                </a:solidFill>
                <a:sym typeface="Calibri" pitchFamily="34" charset="0"/>
              </a:defRPr>
            </a:lvl1pPr>
          </a:lstStyle>
          <a:p>
            <a:pPr>
              <a:defRPr/>
            </a:pPr>
            <a:fld id="{1B1D75E8-7599-4055-98A0-426AE4DA1B21}" type="slidenum">
              <a:rPr lang="zh-TW" altLang="zh-TW"/>
              <a:pPr>
                <a:defRPr/>
              </a:pPr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2748018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C4AB7E0-A345-477C-AC17-43C98D3C56C1}" type="datetimeFigureOut">
              <a:rPr lang="zh-TW" altLang="en-US"/>
              <a:pPr>
                <a:defRPr/>
              </a:pPr>
              <a:t>2017/4/25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7F387FE3-BC9C-41B2-85DE-65E5B1EC8A0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0012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5D1A566-CE23-4F98-810B-8FB73DAFC1C7}" type="datetimeFigureOut">
              <a:rPr lang="zh-TW" altLang="en-US"/>
              <a:pPr>
                <a:defRPr/>
              </a:pPr>
              <a:t>2017/4/25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3BD046B-8ED4-4D6F-90B2-529B7ED260F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93438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8C75202-BE2B-42F6-9BFA-EDFC6B58AF7D}" type="datetimeFigureOut">
              <a:rPr lang="zh-TW" altLang="en-US"/>
              <a:pPr>
                <a:defRPr/>
              </a:pPr>
              <a:t>2017/4/25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A1D1467F-0740-426D-B38B-A573C69005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848905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F7BBCB99-8CB0-4CC4-A57C-AE678C507BF6}" type="datetimeFigureOut">
              <a:rPr lang="zh-TW" altLang="en-US"/>
              <a:pPr>
                <a:defRPr/>
              </a:pPr>
              <a:t>2017/4/25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4E1EEDD-9477-439C-849A-810577DCFBF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754440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70A7E853-4ADD-4742-8920-F5452C243620}" type="datetimeFigureOut">
              <a:rPr lang="zh-TW" altLang="en-US"/>
              <a:pPr>
                <a:defRPr/>
              </a:pPr>
              <a:t>2017/4/25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31A2213E-A88D-4CA7-AAC5-11D7E0E7BD2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281254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B4DC77B-8877-4E82-A107-C0E248F91748}" type="datetimeFigureOut">
              <a:rPr lang="zh-TW" altLang="en-US"/>
              <a:pPr>
                <a:defRPr/>
              </a:pPr>
              <a:t>2017/4/25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5EB6024-3D54-4EED-82CF-E7547759C05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086117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87F9E969-6E5B-4CBE-9A93-3F47B420159C}" type="datetimeFigureOut">
              <a:rPr lang="zh-TW" altLang="en-US"/>
              <a:pPr>
                <a:defRPr/>
              </a:pPr>
              <a:t>2017/4/25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51DE9401-853B-4988-B22B-3038E94704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762248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495323E-CE4B-4B47-BD85-B38D8C9132C5}" type="datetimeFigureOut">
              <a:rPr lang="zh-TW" altLang="en-US"/>
              <a:pPr>
                <a:defRPr/>
              </a:pPr>
              <a:t>2017/4/25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1199C163-E82F-4F10-B439-E027065424D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3899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3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101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6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9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9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57677-0922-4A49-939A-A42D1C6E3DAF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D0773-F3D3-4B31-8D07-4131C6242FD4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4155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FBD991A-24F3-4E9D-8498-DEBD94B82D46}" type="datetimeFigureOut">
              <a:rPr lang="zh-TW" altLang="en-US"/>
              <a:pPr>
                <a:defRPr/>
              </a:pPr>
              <a:t>2017/4/25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AB0FE9C3-0C0C-4B43-B94F-5CA33CCD856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931064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A5D7F24-418E-45AC-8FDA-48FB826CD5A0}" type="datetimeFigureOut">
              <a:rPr lang="zh-TW" altLang="en-US"/>
              <a:pPr>
                <a:defRPr/>
              </a:pPr>
              <a:t>2017/4/25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4C07F95A-F76F-4452-A432-83E2656A63C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01383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A20189F9-539D-4F02-8D50-4AA8B0968C3B}" type="datetimeFigureOut">
              <a:rPr lang="zh-TW" altLang="en-US"/>
              <a:pPr>
                <a:defRPr/>
              </a:pPr>
              <a:t>2017/4/25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DC1870C-72C7-407E-BF42-9C28197221D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017080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6"/>
          <p:cNvGrpSpPr>
            <a:grpSpLocks/>
          </p:cNvGrpSpPr>
          <p:nvPr userDrawn="1"/>
        </p:nvGrpSpPr>
        <p:grpSpPr bwMode="auto">
          <a:xfrm>
            <a:off x="0" y="0"/>
            <a:ext cx="9144000" cy="6902450"/>
            <a:chOff x="0" y="0"/>
            <a:chExt cx="12192000" cy="6901764"/>
          </a:xfrm>
        </p:grpSpPr>
        <p:pic>
          <p:nvPicPr>
            <p:cNvPr id="3" name="Picture 3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17136" cy="690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252" y="0"/>
              <a:ext cx="7931748" cy="690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189722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nitor 2007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0420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AA0A-E9A4-47A6-B4B2-65568DE6992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BC39-AABC-48DC-8120-573162240B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663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AA0A-E9A4-47A6-B4B2-65568DE6992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BC39-AABC-48DC-8120-573162240B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085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AA0A-E9A4-47A6-B4B2-65568DE6992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BC39-AABC-48DC-8120-573162240B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89035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AA0A-E9A4-47A6-B4B2-65568DE6992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BC39-AABC-48DC-8120-573162240B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6010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AA0A-E9A4-47A6-B4B2-65568DE6992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BC39-AABC-48DC-8120-573162240B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48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20"/>
            <a:ext cx="7315200" cy="115409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4"/>
            <a:ext cx="3566160" cy="35956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16582-D3A6-4BE2-B666-FC88913441EE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DE96C-63F2-4151-9C1D-1DEEECF3AA9E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5776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AA0A-E9A4-47A6-B4B2-65568DE6992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BC39-AABC-48DC-8120-573162240B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520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AA0A-E9A4-47A6-B4B2-65568DE6992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BC39-AABC-48DC-8120-573162240B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8335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AA0A-E9A4-47A6-B4B2-65568DE6992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BC39-AABC-48DC-8120-573162240B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19556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AA0A-E9A4-47A6-B4B2-65568DE6992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BC39-AABC-48DC-8120-573162240B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6538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AA0A-E9A4-47A6-B4B2-65568DE6992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BC39-AABC-48DC-8120-573162240B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8281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2AA0A-E9A4-47A6-B4B2-65568DE6992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3BC39-AABC-48DC-8120-573162240B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51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3948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1A5708D1-482F-4D3F-9D9D-AB3E65B82771}" type="datetimeFigureOut">
              <a:rPr lang="en-US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3948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3948" fontAlgn="base">
              <a:spcBef>
                <a:spcPct val="0"/>
              </a:spcBef>
              <a:spcAft>
                <a:spcPct val="0"/>
              </a:spcAft>
              <a:defRPr kumimoji="1" b="1">
                <a:latin typeface="Centaur" pitchFamily="18" charset="0"/>
                <a:ea typeface="Helvetica Light"/>
                <a:cs typeface="Helvetica Light"/>
              </a:defRPr>
            </a:lvl1pPr>
          </a:lstStyle>
          <a:p>
            <a:pPr>
              <a:defRPr/>
            </a:pPr>
            <a:fld id="{DDADB2D1-75E5-43DE-BC76-0A7506FB7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91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6988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70" indent="0">
              <a:buNone/>
              <a:defRPr sz="1600" b="1"/>
            </a:lvl4pPr>
            <a:lvl5pPr marL="1827959" indent="0">
              <a:buNone/>
              <a:defRPr sz="1600" b="1"/>
            </a:lvl5pPr>
            <a:lvl6pPr marL="2284947" indent="0">
              <a:buNone/>
              <a:defRPr sz="1600" b="1"/>
            </a:lvl6pPr>
            <a:lvl7pPr marL="2741939" indent="0">
              <a:buNone/>
              <a:defRPr sz="1600" b="1"/>
            </a:lvl7pPr>
            <a:lvl8pPr marL="3198924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6988" indent="0">
              <a:buNone/>
              <a:defRPr sz="2000" b="1"/>
            </a:lvl2pPr>
            <a:lvl3pPr marL="913977" indent="0">
              <a:buNone/>
              <a:defRPr sz="1800" b="1"/>
            </a:lvl3pPr>
            <a:lvl4pPr marL="1370970" indent="0">
              <a:buNone/>
              <a:defRPr sz="1600" b="1"/>
            </a:lvl4pPr>
            <a:lvl5pPr marL="1827959" indent="0">
              <a:buNone/>
              <a:defRPr sz="1600" b="1"/>
            </a:lvl5pPr>
            <a:lvl6pPr marL="2284947" indent="0">
              <a:buNone/>
              <a:defRPr sz="1600" b="1"/>
            </a:lvl6pPr>
            <a:lvl7pPr marL="2741939" indent="0">
              <a:buNone/>
              <a:defRPr sz="1600" b="1"/>
            </a:lvl7pPr>
            <a:lvl8pPr marL="3198924" indent="0">
              <a:buNone/>
              <a:defRPr sz="1600" b="1"/>
            </a:lvl8pPr>
            <a:lvl9pPr marL="3655917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20"/>
            <a:ext cx="7315200" cy="115409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C484B-D911-44E2-86B6-8114DBECFF70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0EB8B-0BC0-4D27-8BE8-E9BC5880A0B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72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B2DB8-5C27-4AD1-B68C-6E6D55D00240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362D5-9BD9-421B-A2D2-FC6CC7D35F2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85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B7BE-7B94-45D5-8E1D-CF5DF9CA82CE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C5EEB-A95F-48D7-876F-0C6FF5E1FD3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58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7"/>
            <a:ext cx="2950936" cy="2173015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108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6988" indent="0">
              <a:buNone/>
              <a:defRPr sz="1200"/>
            </a:lvl2pPr>
            <a:lvl3pPr marL="913977" indent="0">
              <a:buNone/>
              <a:defRPr sz="1000"/>
            </a:lvl3pPr>
            <a:lvl4pPr marL="1370970" indent="0">
              <a:buNone/>
              <a:defRPr sz="900"/>
            </a:lvl4pPr>
            <a:lvl5pPr marL="1827959" indent="0">
              <a:buNone/>
              <a:defRPr sz="900"/>
            </a:lvl5pPr>
            <a:lvl6pPr marL="2284947" indent="0">
              <a:buNone/>
              <a:defRPr sz="900"/>
            </a:lvl6pPr>
            <a:lvl7pPr marL="2741939" indent="0">
              <a:buNone/>
              <a:defRPr sz="900"/>
            </a:lvl7pPr>
            <a:lvl8pPr marL="3198924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37615-A51C-4370-8943-E9BCE9477B0D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E92A0-AFE9-4544-9B2E-6E444B5FC6F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58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88" indent="0">
              <a:buNone/>
              <a:defRPr sz="2800"/>
            </a:lvl2pPr>
            <a:lvl3pPr marL="913977" indent="0">
              <a:buNone/>
              <a:defRPr sz="2400"/>
            </a:lvl3pPr>
            <a:lvl4pPr marL="1370970" indent="0">
              <a:buNone/>
              <a:defRPr sz="2000"/>
            </a:lvl4pPr>
            <a:lvl5pPr marL="1827959" indent="0">
              <a:buNone/>
              <a:defRPr sz="2000"/>
            </a:lvl5pPr>
            <a:lvl6pPr marL="2284947" indent="0">
              <a:buNone/>
              <a:defRPr sz="2000"/>
            </a:lvl6pPr>
            <a:lvl7pPr marL="2741939" indent="0">
              <a:buNone/>
              <a:defRPr sz="2000"/>
            </a:lvl7pPr>
            <a:lvl8pPr marL="3198924" indent="0">
              <a:buNone/>
              <a:defRPr sz="2000"/>
            </a:lvl8pPr>
            <a:lvl9pPr marL="3655917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6988" indent="0">
              <a:buNone/>
              <a:defRPr sz="1200"/>
            </a:lvl2pPr>
            <a:lvl3pPr marL="913977" indent="0">
              <a:buNone/>
              <a:defRPr sz="1000"/>
            </a:lvl3pPr>
            <a:lvl4pPr marL="1370970" indent="0">
              <a:buNone/>
              <a:defRPr sz="900"/>
            </a:lvl4pPr>
            <a:lvl5pPr marL="1827959" indent="0">
              <a:buNone/>
              <a:defRPr sz="900"/>
            </a:lvl5pPr>
            <a:lvl6pPr marL="2284947" indent="0">
              <a:buNone/>
              <a:defRPr sz="900"/>
            </a:lvl6pPr>
            <a:lvl7pPr marL="2741939" indent="0">
              <a:buNone/>
              <a:defRPr sz="900"/>
            </a:lvl7pPr>
            <a:lvl8pPr marL="3198924" indent="0">
              <a:buNone/>
              <a:defRPr sz="900"/>
            </a:lvl8pPr>
            <a:lvl9pPr marL="3655917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0876F-DC15-4ECC-AC05-196F15EB2E3C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0BB60-724D-4693-9C31-6D32008D670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73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6018A-E110-4109-A174-AD0AC0A0E629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B8D22-F408-4FCD-8FE9-A06E384F9209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00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11" y="1826709"/>
            <a:ext cx="1492499" cy="448445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72054-18B6-48B4-8748-4A3C7FF37EF8}" type="datetimeFigureOut">
              <a:rPr lang="zh-TW" altLang="en-US">
                <a:solidFill>
                  <a:srgbClr val="FFFFFF">
                    <a:alpha val="50000"/>
                  </a:srgb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FFFFFF">
                  <a:alpha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4B683-2AA4-4D10-AC72-F52EC875A38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98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95" y="1151965"/>
            <a:ext cx="7358063" cy="2321719"/>
          </a:xfrm>
          <a:prstGeom prst="rect">
            <a:avLst/>
          </a:prstGeom>
        </p:spPr>
        <p:txBody>
          <a:bodyPr/>
          <a:lstStyle/>
          <a:p>
            <a:pPr lvl="0"/>
            <a:r>
              <a:rPr/>
              <a:t>標題文字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95" y="3536156"/>
            <a:ext cx="7358063" cy="79474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655" algn="ctr">
              <a:spcBef>
                <a:spcPts val="0"/>
              </a:spcBef>
              <a:buSzTx/>
              <a:buNone/>
              <a:defRPr sz="2200"/>
            </a:lvl2pPr>
            <a:lvl3pPr marL="0" indent="321308" algn="ctr">
              <a:spcBef>
                <a:spcPts val="0"/>
              </a:spcBef>
              <a:buSzTx/>
              <a:buNone/>
              <a:defRPr sz="2200"/>
            </a:lvl3pPr>
            <a:lvl4pPr marL="0" indent="481963" algn="ctr">
              <a:spcBef>
                <a:spcPts val="0"/>
              </a:spcBef>
              <a:buSzTx/>
              <a:buNone/>
              <a:defRPr sz="2200"/>
            </a:lvl4pPr>
            <a:lvl5pPr marL="0" indent="642618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/>
            <a:r>
              <a:rPr/>
              <a:t>內文層級一</a:t>
            </a:r>
          </a:p>
          <a:p>
            <a:pPr lvl="1"/>
            <a:r>
              <a:rPr/>
              <a:t>內文層級二</a:t>
            </a:r>
          </a:p>
          <a:p>
            <a:pPr lvl="2"/>
            <a:r>
              <a:rPr/>
              <a:t>內文層級三</a:t>
            </a:r>
          </a:p>
          <a:p>
            <a:pPr lvl="3"/>
            <a:r>
              <a:rPr/>
              <a:t>內文層級四</a:t>
            </a:r>
          </a:p>
          <a:p>
            <a:pPr lvl="4"/>
            <a:r>
              <a:rPr/>
              <a:t>內文層級五</a:t>
            </a:r>
          </a:p>
        </p:txBody>
      </p:sp>
    </p:spTree>
    <p:extLst>
      <p:ext uri="{BB962C8B-B14F-4D97-AF65-F5344CB8AC3E}">
        <p14:creationId xmlns:p14="http://schemas.microsoft.com/office/powerpoint/2010/main" val="132487719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223D-C4F8-4D6D-BFBC-66C4BC5ECA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050DE-A3FB-41D3-9C1A-FC0C50799E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91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223D-C4F8-4D6D-BFBC-66C4BC5ECA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050DE-A3FB-41D3-9C1A-FC0C50799E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3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210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2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5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77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69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62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55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47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3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28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223D-C4F8-4D6D-BFBC-66C4BC5ECA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050DE-A3FB-41D3-9C1A-FC0C50799E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7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223D-C4F8-4D6D-BFBC-66C4BC5ECA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050DE-A3FB-41D3-9C1A-FC0C50799E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91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223D-C4F8-4D6D-BFBC-66C4BC5ECA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050DE-A3FB-41D3-9C1A-FC0C50799E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52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223D-C4F8-4D6D-BFBC-66C4BC5ECA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050DE-A3FB-41D3-9C1A-FC0C50799E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77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223D-C4F8-4D6D-BFBC-66C4BC5ECA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050DE-A3FB-41D3-9C1A-FC0C50799E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57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223D-C4F8-4D6D-BFBC-66C4BC5ECA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050DE-A3FB-41D3-9C1A-FC0C50799E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39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223D-C4F8-4D6D-BFBC-66C4BC5ECA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050DE-A3FB-41D3-9C1A-FC0C50799E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02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223D-C4F8-4D6D-BFBC-66C4BC5ECA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050DE-A3FB-41D3-9C1A-FC0C50799E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78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223D-C4F8-4D6D-BFBC-66C4BC5ECA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050DE-A3FB-41D3-9C1A-FC0C50799E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881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4036E-3C58-455F-82D8-4ADE6B89744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0896-69FA-4338-BB3E-5102D7D3EED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11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85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4036E-3C58-455F-82D8-4ADE6B89744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0896-69FA-4338-BB3E-5102D7D3EED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60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4036E-3C58-455F-82D8-4ADE6B89744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0896-69FA-4338-BB3E-5102D7D3EED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525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4036E-3C58-455F-82D8-4ADE6B89744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0896-69FA-4338-BB3E-5102D7D3EED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106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4036E-3C58-455F-82D8-4ADE6B89744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0896-69FA-4338-BB3E-5102D7D3EED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13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4036E-3C58-455F-82D8-4ADE6B89744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0896-69FA-4338-BB3E-5102D7D3EED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05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4036E-3C58-455F-82D8-4ADE6B89744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0896-69FA-4338-BB3E-5102D7D3EED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737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4036E-3C58-455F-82D8-4ADE6B89744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0896-69FA-4338-BB3E-5102D7D3EED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08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4036E-3C58-455F-82D8-4ADE6B89744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0896-69FA-4338-BB3E-5102D7D3EED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987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4036E-3C58-455F-82D8-4ADE6B89744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0896-69FA-4338-BB3E-5102D7D3EED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849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4036E-3C58-455F-82D8-4ADE6B89744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10896-69FA-4338-BB3E-5102D7D3EED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0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926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851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779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3699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9623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5550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1476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739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338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0762-F1F0-41A6-9D23-B565891D491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2B7F-6EC3-4D9B-A835-324D106471D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26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0762-F1F0-41A6-9D23-B565891D491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2B7F-6EC3-4D9B-A835-324D106471D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2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0762-F1F0-41A6-9D23-B565891D491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2B7F-6EC3-4D9B-A835-324D106471D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987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0762-F1F0-41A6-9D23-B565891D491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2B7F-6EC3-4D9B-A835-324D106471D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4172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0762-F1F0-41A6-9D23-B565891D491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2B7F-6EC3-4D9B-A835-324D106471D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136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0762-F1F0-41A6-9D23-B565891D491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2B7F-6EC3-4D9B-A835-324D106471D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874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0762-F1F0-41A6-9D23-B565891D491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2B7F-6EC3-4D9B-A835-324D106471D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804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0762-F1F0-41A6-9D23-B565891D491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2B7F-6EC3-4D9B-A835-324D106471D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24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0762-F1F0-41A6-9D23-B565891D491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2B7F-6EC3-4D9B-A835-324D106471D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832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0762-F1F0-41A6-9D23-B565891D491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2B7F-6EC3-4D9B-A835-324D106471D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8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919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0762-F1F0-41A6-9D23-B565891D491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2B7F-6EC3-4D9B-A835-324D106471D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5844-960C-416C-BECB-0BF7B005AD6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EE0-6B2F-4AE5-8DE1-576F1D5FF1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447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5844-960C-416C-BECB-0BF7B005AD6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EE0-6B2F-4AE5-8DE1-576F1D5FF1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843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5844-960C-416C-BECB-0BF7B005AD6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EE0-6B2F-4AE5-8DE1-576F1D5FF1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783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5844-960C-416C-BECB-0BF7B005AD6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EE0-6B2F-4AE5-8DE1-576F1D5FF1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936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5844-960C-416C-BECB-0BF7B005AD6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EE0-6B2F-4AE5-8DE1-576F1D5FF1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279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5844-960C-416C-BECB-0BF7B005AD6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EE0-6B2F-4AE5-8DE1-576F1D5FF1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530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5844-960C-416C-BECB-0BF7B005AD6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EE0-6B2F-4AE5-8DE1-576F1D5FF1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6398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5844-960C-416C-BECB-0BF7B005AD6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EE0-6B2F-4AE5-8DE1-576F1D5FF1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751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5844-960C-416C-BECB-0BF7B005AD6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EE0-6B2F-4AE5-8DE1-576F1D5FF1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65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592637" indent="0">
              <a:buNone/>
              <a:defRPr sz="2700" b="1"/>
            </a:lvl2pPr>
            <a:lvl3pPr marL="1185185" indent="0">
              <a:buNone/>
              <a:defRPr sz="2400" b="1"/>
            </a:lvl3pPr>
            <a:lvl4pPr marL="1777986" indent="0">
              <a:buNone/>
              <a:defRPr sz="2100" b="1"/>
            </a:lvl4pPr>
            <a:lvl5pPr marL="2369999" indent="0">
              <a:buNone/>
              <a:defRPr sz="2100" b="1"/>
            </a:lvl5pPr>
            <a:lvl6pPr marL="2962317" indent="0">
              <a:buNone/>
              <a:defRPr sz="2100" b="1"/>
            </a:lvl6pPr>
            <a:lvl7pPr marL="3555030" indent="0">
              <a:buNone/>
              <a:defRPr sz="2100" b="1"/>
            </a:lvl7pPr>
            <a:lvl8pPr marL="4147615" indent="0">
              <a:buNone/>
              <a:defRPr sz="2100" b="1"/>
            </a:lvl8pPr>
            <a:lvl9pPr marL="4739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184" y="1535117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592637" indent="0">
              <a:buNone/>
              <a:defRPr sz="2700" b="1"/>
            </a:lvl2pPr>
            <a:lvl3pPr marL="1185185" indent="0">
              <a:buNone/>
              <a:defRPr sz="2400" b="1"/>
            </a:lvl3pPr>
            <a:lvl4pPr marL="1777986" indent="0">
              <a:buNone/>
              <a:defRPr sz="2100" b="1"/>
            </a:lvl4pPr>
            <a:lvl5pPr marL="2369999" indent="0">
              <a:buNone/>
              <a:defRPr sz="2100" b="1"/>
            </a:lvl5pPr>
            <a:lvl6pPr marL="2962317" indent="0">
              <a:buNone/>
              <a:defRPr sz="2100" b="1"/>
            </a:lvl6pPr>
            <a:lvl7pPr marL="3555030" indent="0">
              <a:buNone/>
              <a:defRPr sz="2100" b="1"/>
            </a:lvl7pPr>
            <a:lvl8pPr marL="4147615" indent="0">
              <a:buNone/>
              <a:defRPr sz="2100" b="1"/>
            </a:lvl8pPr>
            <a:lvl9pPr marL="4739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184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729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5844-960C-416C-BECB-0BF7B005AD6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EE0-6B2F-4AE5-8DE1-576F1D5FF1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018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5844-960C-416C-BECB-0BF7B005AD6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32EE0-6B2F-4AE5-8DE1-576F1D5FF1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07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5DBEA-2851-49E3-8675-29B75F03A9E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1A8B3-3761-498A-B827-BE3E3C2B643D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62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67A79-95CE-43F5-A486-D240537D8EB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9952-FA01-47C4-B778-DCD6A6AB9633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426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4604D-2969-4014-979F-260D637388F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D12E0-0487-4595-8100-5086929882A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1908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48EA1-A8B2-4A25-83CC-05CE8297ABD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CCBE4-B93A-4645-BA1D-CF6E62D1F46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829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C309B-D3A1-418A-B82C-AC178469519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A7782-A2DC-4708-AD15-EE074E50BFB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572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BBF65-3269-4975-97B4-8F0351231F3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67884-6C69-46A4-AEE5-8E82ED07204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921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8AA65-7FB3-4262-9064-F467460FA6D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D00A2-3DB9-4CF9-8BA9-82948ECCA403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308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BCF74-B3E3-4524-94D7-92938616EA8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A537E-CAFF-4A66-AF79-CCD961B17DB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96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318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C9CA2-45B9-4011-9E25-A646C3F2660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AD5D8-1977-4073-9CA5-99A759735DA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382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0E9AA-326E-4657-B2DA-37098BBFE5D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C4A7D-9847-46D5-A167-B2FB938DCA79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830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77127-7119-4BB5-AF88-5326FA8C7A9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A79A8-9EF6-409E-8A92-A497CAC8611C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394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CB563-F5BF-4887-8666-62FC3B3B72F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0D700-E0C8-41A0-A0CC-6EEF63582D0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648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58525-867A-4947-8FF8-FB2D1FD5947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5FCF8-7B18-437A-AA67-9A55A4EAFCA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539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1F04E-41EE-4704-B07D-87590A3A3F7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AF1AE-A223-4359-9A35-CCBE89A7BF5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961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89714-2CB0-41C3-9117-7CB55D88825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60425-55DE-494C-A266-759FF984647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357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70247-DB0C-49EE-8513-0A37F6F2E48B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E1D7D-998F-4073-8502-A045D2E73A1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8100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2B254-841A-4FB9-A4CE-2A218C3F00B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9A162-97F6-4A28-9F1A-3F8F36BF0237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079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D47EA-7FA1-4D3E-87C6-D1E8F2EA425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A3FEB-5312-4250-B54C-5F0BBEB282F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9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904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53ACC-B609-4525-9140-9562E72B9BF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385ED-5A0B-4519-9AE0-2B7331518A43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476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52A4A-B363-45C5-B3ED-DD847096AC4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71863-49EA-468E-8F3B-F262C481998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7980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FE78F-23D7-41BD-97D3-2AD2454B7CD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E64D0-960F-4B3E-9810-FB83CFE6B7B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617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ECA45-FE93-444F-B396-058D9E69346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404B5-BC15-4F14-B1BD-1D463D4705FC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0054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F6D0E-5EA8-4BDA-87A5-8083728750B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12F-C6CC-49C0-85FE-3A7D4BFCFD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010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F6D0E-5EA8-4BDA-87A5-8083728750B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12F-C6CC-49C0-85FE-3A7D4BFCFD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674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F6D0E-5EA8-4BDA-87A5-8083728750B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12F-C6CC-49C0-85FE-3A7D4BFCFD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053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F6D0E-5EA8-4BDA-87A5-8083728750B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12F-C6CC-49C0-85FE-3A7D4BFCFD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498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F6D0E-5EA8-4BDA-87A5-8083728750B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12F-C6CC-49C0-85FE-3A7D4BFCFD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1943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F6D0E-5EA8-4BDA-87A5-8083728750B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6C12F-C6CC-49C0-85FE-3A7D4BFCFD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85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image" Target="../media/image5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8.xml"/><Relationship Id="rId7" Type="http://schemas.openxmlformats.org/officeDocument/2006/relationships/theme" Target="../theme/theme19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76" tIns="45695" rIns="89976" bIns="4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4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76" tIns="45695" rIns="89976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8"/>
            <a:ext cx="2057400" cy="365125"/>
          </a:xfrm>
          <a:prstGeom prst="rect">
            <a:avLst/>
          </a:prstGeom>
        </p:spPr>
        <p:txBody>
          <a:bodyPr vert="horz" lIns="89976" tIns="45695" rIns="89976" bIns="45695" rtlCol="0" anchor="ctr"/>
          <a:lstStyle>
            <a:lvl1pPr algn="l" defTabSz="913902" fontAlgn="auto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A53919E8-6CCA-4FEA-BCA7-E354CDE13FE5}" type="datetimeFigureOut">
              <a:rPr lang="en-US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8"/>
            <a:ext cx="3086100" cy="365125"/>
          </a:xfrm>
          <a:prstGeom prst="rect">
            <a:avLst/>
          </a:prstGeom>
        </p:spPr>
        <p:txBody>
          <a:bodyPr vert="horz" lIns="89976" tIns="45695" rIns="89976" bIns="45695" rtlCol="0" anchor="ctr"/>
          <a:lstStyle>
            <a:lvl1pPr algn="ctr" defTabSz="913902" fontAlgn="auto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8"/>
            <a:ext cx="2057400" cy="365125"/>
          </a:xfrm>
          <a:prstGeom prst="rect">
            <a:avLst/>
          </a:prstGeom>
        </p:spPr>
        <p:txBody>
          <a:bodyPr vert="horz" lIns="89976" tIns="45695" rIns="89976" bIns="45695" rtlCol="0" anchor="ctr"/>
          <a:lstStyle>
            <a:lvl1pPr algn="r" defTabSz="913902" fontAlgn="auto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241C3DC0-D2FC-435E-A06C-6E69D0A33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3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893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93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2pPr>
      <a:lvl3pPr algn="l" defTabSz="893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3pPr>
      <a:lvl4pPr algn="l" defTabSz="893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4pPr>
      <a:lvl5pPr algn="l" defTabSz="893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5pPr>
      <a:lvl6pPr marL="456975" algn="l" defTabSz="896494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6pPr>
      <a:lvl7pPr marL="913948" algn="l" defTabSz="896494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7pPr>
      <a:lvl8pPr marL="1370921" algn="l" defTabSz="896494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8pPr>
      <a:lvl9pPr marL="1827896" algn="l" defTabSz="896494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9pPr>
    </p:titleStyle>
    <p:bodyStyle>
      <a:lvl1pPr marL="220663" indent="-220663" algn="l" defTabSz="89376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220663" algn="l" defTabSz="8937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9188" indent="-220663" algn="l" defTabSz="8937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68450" indent="-220663" algn="l" defTabSz="8937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17713" indent="-220663" algn="l" defTabSz="8937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9112" indent="-224690" algn="l" defTabSz="8978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8106" indent="-224690" algn="l" defTabSz="8978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7176" indent="-224690" algn="l" defTabSz="8978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15959" indent="-224690" algn="l" defTabSz="8978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8437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7868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46843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95930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17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93450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42274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91313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D5844-960C-416C-BECB-0BF7B005AD6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2EE0-6B2F-4AE5-8DE1-576F1D5FF1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3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8E6574F-4963-488F-B2D2-4E0A7CEC9EF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A6CA3A0-0F0C-4D98-BA6E-A6542268EC46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5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4F12B85-BBB6-4B90-A067-3E48C8FDB22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5F012EA-FCFA-41AD-BC5D-C7E471BA80B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7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F6D0E-5EA8-4BDA-87A5-8083728750B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6C12F-C6CC-49C0-85FE-3A7D4BFCFD1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0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1A7F0-0894-48C1-BD03-F021F314F98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9D30FB0-F0B0-4CBD-BE33-A198045D3516}" type="slidenum">
              <a:rPr lang="zh-TW" altLang="en-US" smtClean="0">
                <a:solidFill>
                  <a:srgbClr val="5FCBEF"/>
                </a:solidFill>
              </a:rPr>
              <a:pPr/>
              <a:t>‹#›</a:t>
            </a:fld>
            <a:endParaRPr lang="zh-TW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04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圓角矩形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圓角矩形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矩形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矩形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矩形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1040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AA54CB4-702F-4EB3-8E0A-4AA2F43D1C9E}" type="datetimeFigureOut">
              <a:rPr lang="zh-TW" altLang="en-US">
                <a:solidFill>
                  <a:srgbClr val="4584D3"/>
                </a:solidFill>
              </a:rPr>
              <a:pPr>
                <a:defRPr/>
              </a:pPr>
              <a:t>2017/4/25</a:t>
            </a:fld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srgbClr val="4584D3"/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38ABE79-BD23-4EB8-AF06-915481439ED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127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5BD078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5BD078"/>
        </a:buClr>
        <a:buFont typeface="Georgia" pitchFamily="18" charset="0"/>
        <a:buChar char="▫"/>
        <a:defRPr sz="2000" kern="1200">
          <a:solidFill>
            <a:srgbClr val="5BD078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337300"/>
            <a:ext cx="14763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773872-C673-4057-9DE4-A8CFA0A43199}" type="slidenum">
              <a:rPr kumimoji="1" lang="en-US" altLang="zh-TW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pic>
        <p:nvPicPr>
          <p:cNvPr id="1030" name="Picture 10" descr="D:\資料備份-勿刪\桌面\2015 Template_事務用品\PPT\一般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6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商周簡介ppt背景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29005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283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2E2DD6-E952-4C79-8F23-DA9CFD5633C1}" type="slidenum">
              <a:rPr kumimoji="1" lang="en-US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/>
          </a:p>
        </p:txBody>
      </p:sp>
    </p:spTree>
    <p:extLst>
      <p:ext uri="{BB962C8B-B14F-4D97-AF65-F5344CB8AC3E}">
        <p14:creationId xmlns:p14="http://schemas.microsoft.com/office/powerpoint/2010/main" val="336443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微軟正黑體" pitchFamily="34" charset="-12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微軟正黑體" pitchFamily="34" charset="-12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微軟正黑體" pitchFamily="34" charset="-12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微軟正黑體" pitchFamily="34" charset="-120"/>
          <a:ea typeface="微軟正黑體" pitchFamily="34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669727" y="312539"/>
            <a:ext cx="7804547" cy="151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669727" y="1830586"/>
            <a:ext cx="7804547" cy="442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>
                <a:sym typeface="Helvetica Light" charset="0"/>
              </a:rPr>
              <a:t>Click to edit Master text styles</a:t>
            </a:r>
          </a:p>
          <a:p>
            <a:pPr lvl="1"/>
            <a:r>
              <a:rPr lang="zh-TW" altLang="zh-TW" smtClean="0">
                <a:sym typeface="Helvetica Light" charset="0"/>
              </a:rPr>
              <a:t>Second level</a:t>
            </a:r>
          </a:p>
          <a:p>
            <a:pPr lvl="2"/>
            <a:r>
              <a:rPr lang="zh-TW" altLang="zh-TW" smtClean="0">
                <a:sym typeface="Helvetica Light" charset="0"/>
              </a:rPr>
              <a:t>Third level</a:t>
            </a:r>
          </a:p>
          <a:p>
            <a:pPr lvl="3"/>
            <a:r>
              <a:rPr lang="zh-TW" altLang="zh-TW" smtClean="0">
                <a:sym typeface="Helvetica Light" charset="0"/>
              </a:rPr>
              <a:t>Fourth level</a:t>
            </a:r>
          </a:p>
          <a:p>
            <a:pPr lvl="4"/>
            <a:r>
              <a:rPr lang="zh-TW" altLang="zh-TW" smtClean="0">
                <a:sym typeface="Helvetica Ligh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953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321457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642915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964372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285829" algn="ctr" defTabSz="410751" rtl="0" fontAlgn="base" hangingPunct="0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marL="312528" indent="-312528" algn="l" defTabSz="410751" rtl="0" fontAlgn="base" hangingPunct="0">
        <a:spcBef>
          <a:spcPts val="2953"/>
        </a:spcBef>
        <a:spcAft>
          <a:spcPct val="0"/>
        </a:spcAft>
        <a:buSzPct val="75000"/>
        <a:buChar char="•"/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937584" indent="-625056" algn="l" defTabSz="410751" rtl="0" fontAlgn="base" hangingPunct="0">
        <a:spcBef>
          <a:spcPts val="2953"/>
        </a:spcBef>
        <a:spcAft>
          <a:spcPct val="0"/>
        </a:spcAft>
        <a:buSzPct val="75000"/>
        <a:buChar char="•"/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1250112" indent="-625056" algn="l" defTabSz="410751" rtl="0" fontAlgn="base" hangingPunct="0">
        <a:spcBef>
          <a:spcPts val="2953"/>
        </a:spcBef>
        <a:spcAft>
          <a:spcPct val="0"/>
        </a:spcAft>
        <a:buSzPct val="75000"/>
        <a:buChar char="•"/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1562640" indent="-625056" algn="l" defTabSz="410751" rtl="0" fontAlgn="base" hangingPunct="0">
        <a:spcBef>
          <a:spcPts val="2953"/>
        </a:spcBef>
        <a:spcAft>
          <a:spcPct val="0"/>
        </a:spcAft>
        <a:buSzPct val="75000"/>
        <a:buChar char="•"/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1875168" indent="-625056" algn="l" defTabSz="410751" rtl="0" fontAlgn="base" hangingPunct="0">
        <a:spcBef>
          <a:spcPts val="2953"/>
        </a:spcBef>
        <a:spcAft>
          <a:spcPct val="0"/>
        </a:spcAft>
        <a:buSzPct val="75000"/>
        <a:buChar char="•"/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2196625" indent="-625056" algn="l" defTabSz="410751" rtl="0" fontAlgn="base" hangingPunct="0">
        <a:spcBef>
          <a:spcPts val="2953"/>
        </a:spcBef>
        <a:spcAft>
          <a:spcPct val="0"/>
        </a:spcAft>
        <a:buSzPct val="75000"/>
        <a:buChar char="•"/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2518082" indent="-625056" algn="l" defTabSz="410751" rtl="0" fontAlgn="base" hangingPunct="0">
        <a:spcBef>
          <a:spcPts val="2953"/>
        </a:spcBef>
        <a:spcAft>
          <a:spcPct val="0"/>
        </a:spcAft>
        <a:buSzPct val="75000"/>
        <a:buChar char="•"/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2839540" indent="-625056" algn="l" defTabSz="410751" rtl="0" fontAlgn="base" hangingPunct="0">
        <a:spcBef>
          <a:spcPts val="2953"/>
        </a:spcBef>
        <a:spcAft>
          <a:spcPct val="0"/>
        </a:spcAft>
        <a:buSzPct val="75000"/>
        <a:buChar char="•"/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3160997" indent="-625056" algn="l" defTabSz="410751" rtl="0" fontAlgn="base" hangingPunct="0">
        <a:spcBef>
          <a:spcPts val="2953"/>
        </a:spcBef>
        <a:spcAft>
          <a:spcPct val="0"/>
        </a:spcAft>
        <a:buSzPct val="75000"/>
        <a:buChar char="•"/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zh-TW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DE7EF86-F7ED-4D3A-B844-03D5BF9512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061B964-BBF7-4E10-8C6E-994C65A859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1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76" tIns="45695" rIns="89976" bIns="4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4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76" tIns="45695" rIns="89976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8"/>
            <a:ext cx="2057400" cy="365125"/>
          </a:xfrm>
          <a:prstGeom prst="rect">
            <a:avLst/>
          </a:prstGeom>
        </p:spPr>
        <p:txBody>
          <a:bodyPr vert="horz" lIns="89976" tIns="45695" rIns="89976" bIns="45695" rtlCol="0" anchor="ctr"/>
          <a:lstStyle>
            <a:lvl1pPr algn="l" defTabSz="913902" fontAlgn="auto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D871F5FD-F4CB-434C-947F-F9C117A69704}" type="datetimeFigureOut">
              <a:rPr lang="en-US"/>
              <a:pPr>
                <a:defRPr/>
              </a:pPr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8"/>
            <a:ext cx="3086100" cy="365125"/>
          </a:xfrm>
          <a:prstGeom prst="rect">
            <a:avLst/>
          </a:prstGeom>
        </p:spPr>
        <p:txBody>
          <a:bodyPr vert="horz" lIns="89976" tIns="45695" rIns="89976" bIns="45695" rtlCol="0" anchor="ctr"/>
          <a:lstStyle>
            <a:lvl1pPr algn="ctr" defTabSz="913902" fontAlgn="auto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8"/>
            <a:ext cx="2057400" cy="365125"/>
          </a:xfrm>
          <a:prstGeom prst="rect">
            <a:avLst/>
          </a:prstGeom>
        </p:spPr>
        <p:txBody>
          <a:bodyPr vert="horz" lIns="89976" tIns="45695" rIns="89976" bIns="45695" rtlCol="0" anchor="ctr"/>
          <a:lstStyle>
            <a:lvl1pPr algn="r" defTabSz="913902" fontAlgn="auto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pPr>
              <a:defRPr/>
            </a:pPr>
            <a:fld id="{F2B2273D-7215-4187-B23F-79CCC11BC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5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893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93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2pPr>
      <a:lvl3pPr algn="l" defTabSz="893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3pPr>
      <a:lvl4pPr algn="l" defTabSz="893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4pPr>
      <a:lvl5pPr algn="l" defTabSz="89376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5pPr>
      <a:lvl6pPr marL="456975" algn="l" defTabSz="896494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6pPr>
      <a:lvl7pPr marL="913948" algn="l" defTabSz="896494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7pPr>
      <a:lvl8pPr marL="1370921" algn="l" defTabSz="896494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8pPr>
      <a:lvl9pPr marL="1827896" algn="l" defTabSz="896494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新細明體" pitchFamily="18" charset="-120"/>
        </a:defRPr>
      </a:lvl9pPr>
    </p:titleStyle>
    <p:bodyStyle>
      <a:lvl1pPr marL="220663" indent="-220663" algn="l" defTabSz="89376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220663" algn="l" defTabSz="8937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19188" indent="-220663" algn="l" defTabSz="8937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68450" indent="-220663" algn="l" defTabSz="8937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17713" indent="-220663" algn="l" defTabSz="8937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9112" indent="-224690" algn="l" defTabSz="8978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8106" indent="-224690" algn="l" defTabSz="8978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7176" indent="-224690" algn="l" defTabSz="8978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15959" indent="-224690" algn="l" defTabSz="8978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8437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7868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46843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95930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017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93450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42274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91313" algn="l" defTabSz="89786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C1027952-B2C9-447F-A93B-29DF3D14A3E3}" type="datetimeFigureOut">
              <a:rPr lang="zh-TW" altLang="en-US"/>
              <a:pPr>
                <a:defRPr/>
              </a:pPr>
              <a:t>2017/4/25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C59B1A18-CE92-4530-98D4-F9ABC86559D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03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2AA0A-E9A4-47A6-B4B2-65568DE6992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3BC39-AABC-48DC-8120-573162240BC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26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118885" tIns="59443" rIns="118885" bIns="5944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118885" tIns="59443" rIns="118885" bIns="5944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118885" tIns="59443" rIns="118885" bIns="5944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85185"/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5185"/>
              <a:t>4/25/2017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118885" tIns="59443" rIns="118885" bIns="5944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851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118885" tIns="59443" rIns="118885" bIns="5944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85185"/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51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8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iming>
    <p:tnLst>
      <p:par>
        <p:cTn id="1" dur="indefinite" restart="never" nodeType="tmRoot"/>
      </p:par>
    </p:tnLst>
  </p:timing>
  <p:txStyles>
    <p:titleStyle>
      <a:lvl1pPr algn="ctr" defTabSz="118518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443872" indent="-443872" algn="l" defTabSz="118518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963239" indent="-370360" algn="l" defTabSz="118518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481446" indent="-295683" algn="l" defTabSz="11851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2074147" indent="-295683" algn="l" defTabSz="11851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666089" indent="-295683" algn="l" defTabSz="118518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3258605" indent="-295683" algn="l" defTabSz="11851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51442" indent="-295683" algn="l" defTabSz="11851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443713" indent="-295683" algn="l" defTabSz="11851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036181" indent="-295683" algn="l" defTabSz="11851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5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2637" algn="l" defTabSz="1185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85185" algn="l" defTabSz="1185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6" algn="l" defTabSz="1185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69999" algn="l" defTabSz="1185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62317" algn="l" defTabSz="1185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55030" algn="l" defTabSz="1185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47615" algn="l" defTabSz="1185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39947" algn="l" defTabSz="11851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0020" tIns="45718" rIns="90020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0020" tIns="45718" rIns="90020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8"/>
            <a:ext cx="20574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4/25/2017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8"/>
            <a:ext cx="30861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8"/>
            <a:ext cx="2057400" cy="365125"/>
          </a:xfrm>
          <a:prstGeom prst="rect">
            <a:avLst/>
          </a:prstGeom>
        </p:spPr>
        <p:txBody>
          <a:bodyPr vert="horz" lIns="90020" tIns="45718" rIns="900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96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89831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802" indent="-224802" algn="l" defTabSz="89831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4406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063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1723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052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333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550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842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847" indent="-224802" algn="l" defTabSz="898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48659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8312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509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96818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46127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94783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43829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93090" algn="l" defTabSz="8983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5406" tIns="34289" rIns="6540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5406" tIns="34289" rIns="65406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65406" tIns="34289" rIns="6540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687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50687"/>
              <a:t>4/25/2017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65406" tIns="34289" rIns="6540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687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65406" tIns="34289" rIns="6540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687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50687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3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65068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982" indent="-162982" algn="l" defTabSz="65068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88945" indent="-162982" algn="l" defTabSz="6506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97" indent="-162982" algn="l" defTabSz="6506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8214" indent="-162982" algn="l" defTabSz="6506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825" indent="-162982" algn="l" defTabSz="6506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9139" indent="-162982" algn="l" defTabSz="6506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14192" indent="-162982" algn="l" defTabSz="6506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39437" indent="-162982" algn="l" defTabSz="6506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64814" indent="-162982" algn="l" defTabSz="65068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6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5088" algn="l" defTabSz="6506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50687" algn="l" defTabSz="6506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76286" algn="l" defTabSz="6506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01249" algn="l" defTabSz="6506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26390" algn="l" defTabSz="6506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51472" algn="l" defTabSz="6506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76831" algn="l" defTabSz="6506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01991" algn="l" defTabSz="6506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1B1D1F"/>
            </a:gs>
            <a:gs pos="64999">
              <a:srgbClr val="1E2022"/>
            </a:gs>
            <a:gs pos="100000">
              <a:srgbClr val="64666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975" y="573088"/>
            <a:ext cx="85725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b="1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9325" y="573088"/>
            <a:ext cx="576263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9" rIns="91397" bIns="4569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b="1">
              <a:solidFill>
                <a:srgbClr val="FFFFFF"/>
              </a:solidFill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1544638"/>
            <a:ext cx="73152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7" tIns="45699" rIns="91397" bIns="4569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770188"/>
            <a:ext cx="73152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7" tIns="45699" rIns="91397" bIns="45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100" y="549275"/>
            <a:ext cx="1189038" cy="296863"/>
          </a:xfrm>
          <a:prstGeom prst="rect">
            <a:avLst/>
          </a:prstGeom>
        </p:spPr>
        <p:txBody>
          <a:bodyPr vert="horz" lIns="91397" tIns="45699" rIns="91397" bIns="45699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  <a:ea typeface="新細明體" pitchFamily="18" charset="-12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AB68AB-1DF7-4B5A-A409-3A515925439B}" type="datetime1">
              <a:rPr kumimoji="1" lang="en-US" b="1">
                <a:solidFill>
                  <a:srgbClr val="FFFFFF">
                    <a:alpha val="50000"/>
                  </a:srgbClr>
                </a:solidFill>
                <a:latin typeface="Centaur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4/25/2017</a:t>
            </a:fld>
            <a:endParaRPr kumimoji="1" lang="en-US" b="1" dirty="0">
              <a:solidFill>
                <a:srgbClr val="FFFFFF">
                  <a:alpha val="50000"/>
                </a:srgbClr>
              </a:solidFill>
              <a:latin typeface="Centaur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549275"/>
            <a:ext cx="939800" cy="301625"/>
          </a:xfrm>
          <a:prstGeom prst="rect">
            <a:avLst/>
          </a:prstGeom>
        </p:spPr>
        <p:txBody>
          <a:bodyPr vert="horz" lIns="91397" tIns="45699" rIns="91397" bIns="45699" rtlCol="0" anchor="ctr"/>
          <a:lstStyle>
            <a:lvl1pPr algn="r">
              <a:defRPr sz="1200">
                <a:solidFill>
                  <a:schemeClr val="tx1"/>
                </a:solidFill>
                <a:ea typeface="新細明體" pitchFamily="18" charset="-12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981080-C472-4AB0-9597-01AD3109DBA9}" type="slidenum">
              <a:rPr kumimoji="1" lang="en-US" b="1">
                <a:solidFill>
                  <a:srgbClr val="FFFFFF"/>
                </a:solidFill>
                <a:latin typeface="Centaur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b="1">
              <a:solidFill>
                <a:srgbClr val="FFFFFF"/>
              </a:solidFill>
              <a:latin typeface="Centaur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663"/>
            <a:ext cx="2246312" cy="301625"/>
          </a:xfrm>
          <a:prstGeom prst="rect">
            <a:avLst/>
          </a:prstGeom>
        </p:spPr>
        <p:txBody>
          <a:bodyPr vert="horz" lIns="91397" tIns="0" rIns="91397" bIns="45699" rtlCol="0" anchor="t"/>
          <a:lstStyle>
            <a:lvl1pPr algn="l">
              <a:defRPr sz="1000">
                <a:solidFill>
                  <a:schemeClr val="tx1"/>
                </a:solidFill>
                <a:ea typeface="新細明體" pitchFamily="18" charset="-12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b="1">
              <a:solidFill>
                <a:srgbClr val="FFFFFF"/>
              </a:solidFill>
              <a:latin typeface="Centa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262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  <a:ea typeface="微軟正黑體" pitchFamily="34" charset="-12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7013" indent="-1809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063" indent="-1809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4213" indent="-1809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1809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1809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0970" indent="-182795" algn="l" defTabSz="91397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599462" indent="-182795" algn="l" defTabSz="91397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7959" indent="-182795" algn="l" defTabSz="91397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6455" indent="-182795" algn="l" defTabSz="91397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8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7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70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9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7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9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24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17" algn="l" defTabSz="9139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4223D-C4F8-4D6D-BFBC-66C4BC5ECA9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050DE-A3FB-41D3-9C1A-FC0C50799EC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4036E-3C58-455F-82D8-4ADE6B89744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10896-69FA-4338-BB3E-5102D7D3EED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6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0762-F1F0-41A6-9D23-B565891D491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2017/4/25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A2B7F-6EC3-4D9B-A835-324D106471D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3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-2003_Presentation1.ppt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-2003_Presentation2.ppt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62.jpeg"/><Relationship Id="rId4" Type="http://schemas.openxmlformats.org/officeDocument/2006/relationships/image" Target="../media/image6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3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-2003_Presentation3.ppt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9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78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78.pn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0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0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0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0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0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112.png"/><Relationship Id="rId5" Type="http://schemas.openxmlformats.org/officeDocument/2006/relationships/image" Target="../media/image107.jpeg"/><Relationship Id="rId4" Type="http://schemas.openxmlformats.org/officeDocument/2006/relationships/image" Target="../media/image111.jpeg"/><Relationship Id="rId9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117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5.png"/><Relationship Id="rId3" Type="http://schemas.openxmlformats.org/officeDocument/2006/relationships/slideLayout" Target="../slideLayouts/slideLayout184.xml"/><Relationship Id="rId7" Type="http://schemas.openxmlformats.org/officeDocument/2006/relationships/image" Target="../media/image120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tags" Target="../tags/tag2.xml"/><Relationship Id="rId16" Type="http://schemas.openxmlformats.org/officeDocument/2006/relationships/image" Target="../media/image128.png"/><Relationship Id="rId1" Type="http://schemas.openxmlformats.org/officeDocument/2006/relationships/tags" Target="../tags/tag1.xml"/><Relationship Id="rId6" Type="http://schemas.openxmlformats.org/officeDocument/2006/relationships/image" Target="../media/image119.png"/><Relationship Id="rId11" Type="http://schemas.openxmlformats.org/officeDocument/2006/relationships/image" Target="../media/image123.png"/><Relationship Id="rId5" Type="http://schemas.openxmlformats.org/officeDocument/2006/relationships/image" Target="../media/image118.jpe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108.png"/><Relationship Id="rId14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31.jpeg"/><Relationship Id="rId7" Type="http://schemas.openxmlformats.org/officeDocument/2006/relationships/image" Target="../media/image12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133.png"/><Relationship Id="rId5" Type="http://schemas.openxmlformats.org/officeDocument/2006/relationships/image" Target="../media/image108.png"/><Relationship Id="rId4" Type="http://schemas.openxmlformats.org/officeDocument/2006/relationships/image" Target="../media/image1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slideLayout" Target="../slideLayouts/slideLayout173.xml"/><Relationship Id="rId1" Type="http://schemas.openxmlformats.org/officeDocument/2006/relationships/video" Target="file:///C:\Users\sharon\Desktop\&#32654;&#23433;&#19978;&#21488;&#31777;&#22577;0421\&#32654;&#23433;&#24433;&#38899;check4.mp4" TargetMode="Externa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70.xml"/><Relationship Id="rId5" Type="http://schemas.openxmlformats.org/officeDocument/2006/relationships/image" Target="../media/image136.png"/><Relationship Id="rId4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39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6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9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14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C:\Users\Julias\AppData\Local\Microsoft\Windows\Temporary Internet Files\Content.IE5\FU1JUQGN\cloud-304979_640[1]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872" y="1862521"/>
            <a:ext cx="5246911" cy="323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0"/>
          <p:cNvSpPr/>
          <p:nvPr/>
        </p:nvSpPr>
        <p:spPr>
          <a:xfrm>
            <a:off x="210560" y="5509117"/>
            <a:ext cx="4552951" cy="769395"/>
          </a:xfrm>
          <a:prstGeom prst="rect">
            <a:avLst/>
          </a:prstGeom>
        </p:spPr>
        <p:txBody>
          <a:bodyPr wrap="none" lIns="91395" tIns="45697" rIns="91395" bIns="45697">
            <a:spAutoFit/>
          </a:bodyPr>
          <a:lstStyle/>
          <a:p>
            <a:pPr algn="ctr" defTabSz="1196829">
              <a:defRPr/>
            </a:pPr>
            <a:r>
              <a:rPr lang="zh-TW" altLang="en-US" sz="3600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比</a:t>
            </a:r>
            <a:r>
              <a:rPr lang="en-US" altLang="zh-TW" sz="3600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2015</a:t>
            </a:r>
            <a:r>
              <a:rPr lang="zh-TW" altLang="en-US" sz="3600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年</a:t>
            </a:r>
            <a:r>
              <a:rPr lang="zh-TW" altLang="en-US" sz="4400" b="1" cap="all" dirty="0">
                <a:solidFill>
                  <a:srgbClr val="FFFF0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增加 </a:t>
            </a:r>
            <a:r>
              <a:rPr lang="en-US" altLang="zh-TW" sz="4400" cap="all" dirty="0">
                <a:solidFill>
                  <a:srgbClr val="FFFF00"/>
                </a:solidFill>
                <a:latin typeface="Raleway" panose="020B0503030101060003" pitchFamily="34" charset="0"/>
              </a:rPr>
              <a:t>12%</a:t>
            </a:r>
          </a:p>
        </p:txBody>
      </p:sp>
      <p:sp>
        <p:nvSpPr>
          <p:cNvPr id="14" name="Rectangle 9"/>
          <p:cNvSpPr/>
          <p:nvPr/>
        </p:nvSpPr>
        <p:spPr>
          <a:xfrm>
            <a:off x="2525740" y="317525"/>
            <a:ext cx="4115138" cy="1569614"/>
          </a:xfrm>
          <a:prstGeom prst="rect">
            <a:avLst/>
          </a:prstGeom>
        </p:spPr>
        <p:txBody>
          <a:bodyPr wrap="none" lIns="91395" tIns="45697" rIns="91395" bIns="45697">
            <a:spAutoFit/>
          </a:bodyPr>
          <a:lstStyle/>
          <a:p>
            <a:pPr algn="ctr" defTabSz="1196829">
              <a:defRPr/>
            </a:pPr>
            <a:r>
              <a:rPr lang="zh-TW" altLang="en-US" sz="4800" b="1" cap="all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網購族</a:t>
            </a:r>
            <a:r>
              <a:rPr lang="en-US" altLang="zh-TW" sz="4800" b="1" cap="all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4800" b="1" cap="all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4800" b="1" cap="all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196829">
              <a:defRPr/>
            </a:pPr>
            <a:r>
              <a:rPr lang="zh-TW" altLang="en-US" sz="4800" b="1" cap="all" dirty="0" smtClean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平均網路消費</a:t>
            </a:r>
            <a:endParaRPr lang="en-US" sz="4800" b="1" cap="all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5251323" y="5824539"/>
            <a:ext cx="3454701" cy="307730"/>
          </a:xfrm>
          <a:prstGeom prst="rect">
            <a:avLst/>
          </a:prstGeom>
        </p:spPr>
        <p:txBody>
          <a:bodyPr wrap="none" lIns="91395" tIns="45697" rIns="91395" bIns="45697">
            <a:spAutoFit/>
          </a:bodyPr>
          <a:lstStyle/>
          <a:p>
            <a:pPr algn="ctr" defTabSz="1196829">
              <a:defRPr/>
            </a:pPr>
            <a:r>
              <a:rPr lang="zh-TW" altLang="en-US" sz="1400" b="1" cap="all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1400" b="1" cap="all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cap="all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資策會產業情報研究所（</a:t>
            </a:r>
            <a:r>
              <a:rPr lang="en-US" altLang="zh-TW" sz="1400" b="1" cap="all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</a:t>
            </a:r>
            <a:r>
              <a:rPr lang="zh-TW" altLang="en-US" sz="1400" b="1" cap="all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sz="1400" b="1" cap="all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95638" y="2852977"/>
            <a:ext cx="41925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96829">
              <a:tabLst>
                <a:tab pos="7774517" algn="l"/>
              </a:tabLst>
              <a:defRPr/>
            </a:pPr>
            <a:r>
              <a:rPr lang="en-US" altLang="zh-TW" sz="6000" b="1" dirty="0">
                <a:solidFill>
                  <a:srgbClr val="D6248E"/>
                </a:solidFill>
                <a:latin typeface="Raleway"/>
                <a:ea typeface="微軟正黑體" panose="020B0604030504040204" pitchFamily="34" charset="-120"/>
              </a:rPr>
              <a:t>NT</a:t>
            </a:r>
            <a:r>
              <a:rPr lang="en-US" altLang="zh-TW" sz="6000" b="1" cap="all" dirty="0">
                <a:solidFill>
                  <a:srgbClr val="D6248E"/>
                </a:solidFill>
                <a:latin typeface="Raleway" panose="020B0503030101060003" pitchFamily="34" charset="0"/>
              </a:rPr>
              <a:t>$27715</a:t>
            </a:r>
            <a:endParaRPr lang="en-US" altLang="zh-TW" sz="6000" b="1" cap="all" spc="-300" dirty="0">
              <a:solidFill>
                <a:srgbClr val="D6248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277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27" y="1109952"/>
            <a:ext cx="2412095" cy="241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29" y="1151911"/>
            <a:ext cx="2370138" cy="237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45" y="3615014"/>
            <a:ext cx="2370138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185" y="3637874"/>
            <a:ext cx="2370137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 txBox="1">
            <a:spLocks/>
          </p:cNvSpPr>
          <p:nvPr/>
        </p:nvSpPr>
        <p:spPr>
          <a:xfrm>
            <a:off x="891722" y="91779"/>
            <a:ext cx="7315200" cy="1154112"/>
          </a:xfrm>
          <a:prstGeom prst="rect">
            <a:avLst/>
          </a:prstGeom>
        </p:spPr>
        <p:txBody>
          <a:bodyPr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最新夥伴商店代表</a:t>
            </a:r>
            <a:endParaRPr lang="en-US" altLang="zh-TW" sz="6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2"/>
          <p:cNvSpPr txBox="1">
            <a:spLocks/>
          </p:cNvSpPr>
          <p:nvPr/>
        </p:nvSpPr>
        <p:spPr>
          <a:xfrm>
            <a:off x="-2576495" y="2778944"/>
            <a:ext cx="7315200" cy="1154112"/>
          </a:xfrm>
          <a:prstGeom prst="rect">
            <a:avLst/>
          </a:prstGeom>
        </p:spPr>
        <p:txBody>
          <a:bodyPr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10% </a:t>
            </a:r>
            <a:r>
              <a:rPr lang="en-US" altLang="zh-TW" sz="2400" b="1" dirty="0" err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endParaRPr lang="en-US" altLang="zh-TW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% 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endParaRPr lang="en-US" altLang="zh-TW" sz="24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008467" y="265502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5% </a:t>
            </a:r>
            <a:r>
              <a:rPr lang="en-US" altLang="zh-TW" sz="28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5% 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ectangle 2"/>
          <p:cNvSpPr txBox="1">
            <a:spLocks/>
          </p:cNvSpPr>
          <p:nvPr/>
        </p:nvSpPr>
        <p:spPr>
          <a:xfrm>
            <a:off x="-2527176" y="5155208"/>
            <a:ext cx="7315200" cy="1154112"/>
          </a:xfrm>
          <a:prstGeom prst="rect">
            <a:avLst/>
          </a:prstGeom>
        </p:spPr>
        <p:txBody>
          <a:bodyPr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4% </a:t>
            </a:r>
            <a:r>
              <a:rPr lang="en-US" altLang="zh-TW" sz="2800" b="1" dirty="0" err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2% 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988995" y="518371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5% </a:t>
            </a:r>
            <a:r>
              <a:rPr lang="en-US" altLang="zh-TW" sz="28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5% 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251520" y="3573016"/>
            <a:ext cx="835292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251520" y="6093296"/>
            <a:ext cx="835292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40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>
          <a:xfrm>
            <a:off x="0" y="13171"/>
            <a:ext cx="9172625" cy="1154112"/>
          </a:xfrm>
          <a:prstGeom prst="rect">
            <a:avLst/>
          </a:prstGeom>
        </p:spPr>
        <p:txBody>
          <a:bodyPr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美安會員高強</a:t>
            </a:r>
            <a:r>
              <a:rPr lang="zh-TW" altLang="en-US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6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消費力</a:t>
            </a:r>
            <a:endParaRPr lang="en-US" altLang="zh-TW" sz="6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今周刊美安特刊告訴你</a:t>
            </a:r>
            <a:r>
              <a:rPr lang="en-US" altLang="zh-TW" sz="6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</p:txBody>
      </p:sp>
      <p:pic>
        <p:nvPicPr>
          <p:cNvPr id="2050" name="Picture 2" descr="C:\Users\Julias\Desktop\2016 TWLS Special Edition Business Tod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39" y="2780928"/>
            <a:ext cx="6006291" cy="3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/>
          </p:cNvSpPr>
          <p:nvPr/>
        </p:nvSpPr>
        <p:spPr>
          <a:xfrm>
            <a:off x="49086" y="1843832"/>
            <a:ext cx="9130829" cy="1154112"/>
          </a:xfrm>
          <a:prstGeom prst="rect">
            <a:avLst/>
          </a:prstGeom>
        </p:spPr>
        <p:txBody>
          <a:bodyPr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締造</a:t>
            </a:r>
            <a:r>
              <a:rPr lang="en-US" altLang="zh-TW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80,000+</a:t>
            </a:r>
            <a:r>
              <a:rPr lang="zh-TW" altLang="en-US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本銷售</a:t>
            </a:r>
            <a:endParaRPr lang="en-US" altLang="zh-TW" sz="6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35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1600" y="4373261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年初，</a:t>
            </a:r>
            <a:r>
              <a:rPr lang="en-US" altLang="zh-TW" sz="3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TOPlay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聽不累耳機在網路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銷售上突然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有起色，集中在某幾個商城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，結果發現，這些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城都有加入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美安平台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56992"/>
            <a:ext cx="3625081" cy="96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939256" y="1612304"/>
            <a:ext cx="5832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以前</a:t>
            </a:r>
            <a:r>
              <a:rPr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年才能賣到的數量，在美</a:t>
            </a:r>
            <a:r>
              <a:rPr lang="zh-TW" altLang="en-US" sz="32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安只要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一星期就賣光</a:t>
            </a:r>
            <a:r>
              <a:rPr lang="zh-TW" alt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  <a:r>
              <a:rPr lang="zh-TW" altLang="en-US" sz="32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32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5" descr="C:\Users\Julias\Desktop\日曬麵logo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177958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0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1765" y="4622636"/>
            <a:ext cx="80726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購買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除臭襪的美安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會員遍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布全台各縣市，經過他們的口碑推廣，品牌</a:t>
            </a: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的名聲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逐漸在台灣各地傳開，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許多新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客人說，是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從美安會員口中認識了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sNug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除臭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襪的。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65" y="3573017"/>
            <a:ext cx="2600075" cy="104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79545" y="1715324"/>
            <a:ext cx="8412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「美安的會員凝聚力很高，而且每一個會員</a:t>
            </a:r>
          </a:p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都是一個經營者的概念，他們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不只買產品，還</a:t>
            </a:r>
          </a:p>
          <a:p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會幫你宣傳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，讓更多人來買我們的產品。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D8D32F96-83B4-41B1-ABE3-EB5172292D5A" descr="B351E9B2-5520-4182-B6A1-BF9D541B8EF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65" y="562000"/>
            <a:ext cx="26000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57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4509120"/>
            <a:ext cx="78619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「從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月，光是從美安這邊帶來的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業績就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高達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800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多萬元，也因為它，我第一次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體會到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賣床包比賣麵包還簡單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49" y="3212976"/>
            <a:ext cx="1937289" cy="111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683568" y="1460835"/>
            <a:ext cx="74168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與美安的成功合作經驗，讓</a:t>
            </a:r>
            <a:r>
              <a:rPr lang="en-US" altLang="zh-TW" sz="3200" b="1" dirty="0" err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aabeauty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深信，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口碑式行銷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才是未來的銷售趨勢</a:t>
            </a:r>
            <a:r>
              <a:rPr lang="zh-TW" altLang="en-US" sz="32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b="1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49" y="620688"/>
            <a:ext cx="2409469" cy="7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57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4293096"/>
            <a:ext cx="74888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GOMAJI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加入美安平台不久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，即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體會到強勢通路高含金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流量的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威力，從第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個月起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GOMAJI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業績節節高升，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合作才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半年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，從營收數字來看，已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成為</a:t>
            </a:r>
            <a:r>
              <a:rPr lang="en-US" altLang="zh-TW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GOMA 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 I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最大的通路合作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夥伴。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70" y="3212976"/>
            <a:ext cx="32575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82278" y="1416485"/>
            <a:ext cx="7840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購選擇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美安作為合作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就是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衝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高營業額的新祕密武器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美安後，愛合購果然在短時間內衝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高了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成績。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314" name="Picture 2" descr="ii_j1xe2vqa0_15ba495d0e0dd4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353244"/>
            <a:ext cx="4495800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38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55575" y="4077072"/>
            <a:ext cx="79928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「美安人的消費力與網購轉換率太令人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吃驚了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合作第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個月業績就破百萬，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最高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一個月創下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1,900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元。網購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最重視轉換率，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一般線上購物平台平均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只有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1%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（每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人只有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1%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的購買），然而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卻高達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en-US" altLang="zh-TW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%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16" y="3173653"/>
            <a:ext cx="3095674" cy="77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755576" y="1412776"/>
            <a:ext cx="75198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 err="1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GoHappy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最近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，每年有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250%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的成長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。美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安的會員黏著度與忠誠度都高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，購買力強大。</a:t>
            </a:r>
            <a:endParaRPr lang="zh-TW" altLang="en-US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3102214" cy="10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02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ulias\Desktop\shutterstock_1734354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72625" cy="701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5778352" y="-171400"/>
            <a:ext cx="3364223" cy="1154112"/>
          </a:xfrm>
          <a:prstGeom prst="rect">
            <a:avLst/>
          </a:prstGeom>
        </p:spPr>
        <p:txBody>
          <a:bodyPr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好康報</a:t>
            </a:r>
            <a:r>
              <a:rPr lang="zh-TW" altLang="en-US" sz="6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</a:t>
            </a:r>
            <a:endParaRPr lang="en-US" altLang="zh-TW" sz="6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38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4150"/>
            <a:ext cx="2157413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468313" y="1535113"/>
          <a:ext cx="6848478" cy="4651377"/>
        </p:xfrm>
        <a:graphic>
          <a:graphicData uri="http://schemas.openxmlformats.org/drawingml/2006/table">
            <a:tbl>
              <a:tblPr/>
              <a:tblGrid>
                <a:gridCol w="1141413"/>
                <a:gridCol w="1141413"/>
                <a:gridCol w="1141413"/>
                <a:gridCol w="1141413"/>
                <a:gridCol w="1141413"/>
                <a:gridCol w="1141413"/>
              </a:tblGrid>
              <a:tr h="548095">
                <a:tc gridSpan="2"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門市</a:t>
                      </a:r>
                      <a:r>
                        <a:rPr lang="zh-TW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方案</a:t>
                      </a: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070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美安專屬優惠方案</a:t>
                      </a: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3B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60916"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方案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0702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月租費</a:t>
                      </a:r>
                      <a:endParaRPr lang="zh-TW" alt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0702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月租費</a:t>
                      </a:r>
                      <a:r>
                        <a:rPr lang="en-US" altLang="zh-TW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lang="zh-TW" alt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折</a:t>
                      </a:r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優惠價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3BC3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個月共</a:t>
                      </a:r>
                      <a:b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可省下月租費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3BC3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撥打</a:t>
                      </a:r>
                      <a:b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市內電話</a:t>
                      </a: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3BC3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可獲</a:t>
                      </a:r>
                      <a:b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IBV</a:t>
                      </a:r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點數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3BC3"/>
                    </a:solidFill>
                  </a:tcPr>
                </a:tc>
              </a:tr>
              <a:tr h="553559">
                <a:tc rowSpan="4"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zh-TW" alt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手機</a:t>
                      </a:r>
                      <a:r>
                        <a:rPr lang="zh-TW" alt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方案</a:t>
                      </a: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$999</a:t>
                      </a: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$899 </a:t>
                      </a:r>
                      <a:endParaRPr lang="en-US" altLang="zh-TW" sz="14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$2,400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折</a:t>
                      </a: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點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</a:tr>
              <a:tr h="516348">
                <a:tc vMerge="1"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endParaRPr lang="zh-TW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4" marR="9524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$1,199</a:t>
                      </a: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$1,079 </a:t>
                      </a:r>
                      <a:endParaRPr lang="en-US" altLang="zh-TW" sz="14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$2,880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折</a:t>
                      </a: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點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</a:tr>
              <a:tr h="553559">
                <a:tc vMerge="1"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endParaRPr lang="zh-TW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4" marR="9524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$1,399</a:t>
                      </a: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$1,259 </a:t>
                      </a:r>
                      <a:endParaRPr lang="en-US" altLang="zh-TW" sz="14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$3,360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折</a:t>
                      </a: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點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</a:tr>
              <a:tr h="553559">
                <a:tc vMerge="1"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endParaRPr lang="zh-TW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4" marR="9524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$1,799</a:t>
                      </a: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$1,619 </a:t>
                      </a:r>
                      <a:endParaRPr lang="en-US" altLang="zh-TW" sz="14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$4,320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折</a:t>
                      </a: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點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</a:tr>
              <a:tr h="258223"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9522" marR="9522" marT="95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9522" marR="9522" marT="952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9522" marR="9522" marT="9527" marB="0" anchor="ctr">
                    <a:lnL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zh-TW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9522" marR="9522" marT="9527" marB="0" anchor="ctr">
                    <a:lnL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zh-TW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53559">
                <a:tc rowSpan="2"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marL="0" algn="ctr" defTabSz="457129" rtl="0" eaLnBrk="1" fontAlgn="ctr" latinLnBrk="0" hangingPunct="1"/>
                      <a:r>
                        <a:rPr lang="zh-TW" alt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單門號</a:t>
                      </a:r>
                      <a:endParaRPr lang="en-US" altLang="zh-TW" sz="16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marL="0" algn="ctr" defTabSz="457129" rtl="0" eaLnBrk="1" fontAlgn="ctr" latinLnBrk="0" hangingPunct="1"/>
                      <a:r>
                        <a:rPr lang="en-US" altLang="zh-TW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$399</a:t>
                      </a: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$359 </a:t>
                      </a:r>
                      <a:endParaRPr lang="en-US" altLang="zh-TW" sz="14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$960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折</a:t>
                      </a: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點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</a:tr>
              <a:tr h="553559">
                <a:tc vMerge="1"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marL="0" algn="ctr" defTabSz="457129" rtl="0" eaLnBrk="1" fontAlgn="ctr" latinLnBrk="0" hangingPunct="1"/>
                      <a:endParaRPr lang="zh-TW" altLang="en-US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524" marR="9524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marL="0" algn="ctr" defTabSz="457129" rtl="0" eaLnBrk="1" fontAlgn="ctr" latinLnBrk="0" hangingPunct="1"/>
                      <a:r>
                        <a:rPr lang="en-US" altLang="zh-TW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$599</a:t>
                      </a: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$539 </a:t>
                      </a:r>
                      <a:endParaRPr lang="en-US" altLang="zh-TW" sz="14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$1,440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折</a:t>
                      </a:r>
                    </a:p>
                  </a:txBody>
                  <a:tcPr marL="9522" marR="9522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lvl1pPr marL="0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1pPr>
                      <a:lvl2pPr marL="457129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2pPr>
                      <a:lvl3pPr marL="914258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3pPr>
                      <a:lvl4pPr marL="1371387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4pPr>
                      <a:lvl5pPr marL="1828516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5pPr>
                      <a:lvl6pPr marL="2285645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6pPr>
                      <a:lvl7pPr marL="2742774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7pPr>
                      <a:lvl8pPr marL="3199903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8pPr>
                      <a:lvl9pPr marL="3657032" algn="l" defTabSz="45712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新細明體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zh-TW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點</a:t>
                      </a:r>
                    </a:p>
                  </a:txBody>
                  <a:tcPr marL="9522" marR="9522" marT="9527" marB="0" anchor="ctr">
                    <a:lnL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  <p:sp>
        <p:nvSpPr>
          <p:cNvPr id="15" name="標題 1"/>
          <p:cNvSpPr txBox="1">
            <a:spLocks/>
          </p:cNvSpPr>
          <p:nvPr/>
        </p:nvSpPr>
        <p:spPr bwMode="auto">
          <a:xfrm>
            <a:off x="395288" y="6302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+mj-lt"/>
                <a:ea typeface="標楷體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標楷體" pitchFamily="65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標楷體" pitchFamily="65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標楷體" pitchFamily="65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標楷體" pitchFamily="65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2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>
              <a:defRPr/>
            </a:pPr>
            <a:r>
              <a:rPr lang="zh-TW" altLang="en-US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美安</a:t>
            </a:r>
            <a:r>
              <a:rPr lang="zh-TW" altLang="en-US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大會</a:t>
            </a:r>
            <a:r>
              <a:rPr lang="zh-TW" altLang="en-US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新申辦</a:t>
            </a:r>
            <a:r>
              <a:rPr lang="en-US" altLang="zh-TW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攜瑪</a:t>
            </a:r>
            <a:r>
              <a:rPr lang="en-US" altLang="zh-TW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手機</a:t>
            </a:r>
            <a:r>
              <a:rPr lang="zh-TW" altLang="en-US" b="1" kern="0" dirty="0" smtClean="0">
                <a:solidFill>
                  <a:srgbClr val="F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限時優惠</a:t>
            </a:r>
            <a:endParaRPr lang="zh-TW" altLang="en-US" b="1" kern="0" dirty="0">
              <a:solidFill>
                <a:srgbClr val="F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7516813" y="2816225"/>
            <a:ext cx="1595437" cy="1511300"/>
          </a:xfrm>
          <a:prstGeom prst="ellipse">
            <a:avLst/>
          </a:prstGeom>
          <a:solidFill>
            <a:srgbClr val="FA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1100">
              <a:solidFill>
                <a:srgbClr val="FFFFFF"/>
              </a:solidFill>
            </a:endParaRPr>
          </a:p>
        </p:txBody>
      </p:sp>
      <p:pic>
        <p:nvPicPr>
          <p:cNvPr id="5201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0" y="836613"/>
            <a:ext cx="13335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7627938" y="3024188"/>
            <a:ext cx="137318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TW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美安大會</a:t>
            </a:r>
            <a:endParaRPr kumimoji="1" lang="en-US" altLang="zh-TW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TW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新辦</a:t>
            </a:r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攜碼手機方案再享禮券</a:t>
            </a:r>
            <a:r>
              <a:rPr kumimoji="1" lang="en-US" altLang="zh-TW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1,000</a:t>
            </a:r>
          </a:p>
        </p:txBody>
      </p:sp>
      <p:sp>
        <p:nvSpPr>
          <p:cNvPr id="5203" name="向下箭號 1"/>
          <p:cNvSpPr>
            <a:spLocks noChangeArrowheads="1"/>
          </p:cNvSpPr>
          <p:nvPr/>
        </p:nvSpPr>
        <p:spPr bwMode="auto">
          <a:xfrm rot="5400000">
            <a:off x="7078663" y="3228975"/>
            <a:ext cx="509588" cy="788987"/>
          </a:xfrm>
          <a:prstGeom prst="downArrow">
            <a:avLst>
              <a:gd name="adj1" fmla="val 50000"/>
              <a:gd name="adj2" fmla="val 50090"/>
            </a:avLst>
          </a:prstGeom>
          <a:solidFill>
            <a:schemeClr val="accent2"/>
          </a:solidFill>
          <a:ln w="9525" cap="rnd" algn="ctr">
            <a:solidFill>
              <a:schemeClr val="bg2"/>
            </a:solidFill>
            <a:prstDash val="sysDot"/>
            <a:round/>
            <a:headEnd/>
            <a:tailEnd/>
          </a:ln>
        </p:spPr>
        <p:txBody>
          <a:bodyPr anchor="ctr" anchorCtr="1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fontAlgn="base" latin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en-US" sz="1200" smtClean="0">
              <a:solidFill>
                <a:srgbClr val="000000"/>
              </a:solidFill>
            </a:endParaRPr>
          </a:p>
        </p:txBody>
      </p:sp>
      <p:pic>
        <p:nvPicPr>
          <p:cNvPr id="520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88"/>
            <a:ext cx="6480175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29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4150"/>
            <a:ext cx="2157413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標題 13"/>
          <p:cNvSpPr>
            <a:spLocks noGrp="1"/>
          </p:cNvSpPr>
          <p:nvPr>
            <p:ph type="title"/>
          </p:nvPr>
        </p:nvSpPr>
        <p:spPr>
          <a:xfrm>
            <a:off x="2339975" y="190500"/>
            <a:ext cx="5400675" cy="646113"/>
          </a:xfrm>
          <a:solidFill>
            <a:srgbClr val="FA0000"/>
          </a:solidFill>
          <a:ln w="63500" cmpd="tri">
            <a:solidFill>
              <a:srgbClr val="FFFF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抽獎券</a:t>
            </a:r>
            <a:endParaRPr lang="zh-TW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48" name="文字方塊 8"/>
          <p:cNvSpPr txBox="1">
            <a:spLocks noChangeArrowheads="1"/>
          </p:cNvSpPr>
          <p:nvPr/>
        </p:nvSpPr>
        <p:spPr bwMode="auto">
          <a:xfrm>
            <a:off x="5835650" y="1700213"/>
            <a:ext cx="320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400" b="1" smtClean="0">
                <a:solidFill>
                  <a:srgbClr val="FA0000"/>
                </a:solidFill>
                <a:latin typeface="微軟正黑體" pitchFamily="34" charset="-120"/>
                <a:ea typeface="微軟正黑體" pitchFamily="34" charset="-120"/>
              </a:rPr>
              <a:t>抽獎券已在信封袋囉！</a:t>
            </a:r>
            <a:endParaRPr lang="en-US" altLang="zh-TW" sz="2400" b="1" smtClean="0">
              <a:solidFill>
                <a:srgbClr val="FA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2400" b="1" smtClean="0">
                <a:solidFill>
                  <a:srgbClr val="FA0000"/>
                </a:solidFill>
                <a:latin typeface="微軟正黑體" pitchFamily="34" charset="-120"/>
                <a:ea typeface="微軟正黑體" pitchFamily="34" charset="-120"/>
              </a:rPr>
              <a:t>快填寫送至遠傳攤位</a:t>
            </a:r>
            <a:endParaRPr lang="en-US" altLang="zh-TW" sz="2400" b="1" smtClean="0">
              <a:solidFill>
                <a:srgbClr val="FA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TW" altLang="en-US" sz="2400" b="1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9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5" y="2419350"/>
            <a:ext cx="260350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橢圓 11"/>
          <p:cNvSpPr/>
          <p:nvPr/>
        </p:nvSpPr>
        <p:spPr>
          <a:xfrm>
            <a:off x="4275138" y="1196975"/>
            <a:ext cx="1376362" cy="1368425"/>
          </a:xfrm>
          <a:prstGeom prst="ellipse">
            <a:avLst/>
          </a:prstGeom>
          <a:solidFill>
            <a:srgbClr val="FA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1100">
              <a:solidFill>
                <a:srgbClr val="FFFFFF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22738" y="1619250"/>
            <a:ext cx="1673225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抽獎送</a:t>
            </a:r>
            <a:endParaRPr kumimoji="1" lang="en-US" altLang="zh-TW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52" name="文字方塊 13"/>
          <p:cNvSpPr txBox="1">
            <a:spLocks noChangeArrowheads="1"/>
          </p:cNvSpPr>
          <p:nvPr/>
        </p:nvSpPr>
        <p:spPr bwMode="auto">
          <a:xfrm>
            <a:off x="4391025" y="5732463"/>
            <a:ext cx="21256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000" b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iPhone7</a:t>
            </a:r>
            <a:r>
              <a:rPr lang="zh-TW" altLang="en-US" sz="2000" b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128G</a:t>
            </a:r>
            <a:endParaRPr lang="zh-TW" altLang="en-US" sz="2000" b="1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53" name="圖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8913"/>
            <a:ext cx="1365250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3"/>
          <p:cNvSpPr txBox="1">
            <a:spLocks noChangeArrowheads="1"/>
          </p:cNvSpPr>
          <p:nvPr/>
        </p:nvSpPr>
        <p:spPr bwMode="auto">
          <a:xfrm>
            <a:off x="6804025" y="5732463"/>
            <a:ext cx="2046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TW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9.7 </a:t>
            </a:r>
            <a:r>
              <a:rPr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吋 </a:t>
            </a:r>
            <a:r>
              <a:rPr lang="en-US" altLang="zh-TW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iPad 32G</a:t>
            </a:r>
            <a:endParaRPr lang="zh-TW" altLang="en-US" sz="1800" b="1" dirty="0" smtClean="0">
              <a:solidFill>
                <a:srgbClr val="000000">
                  <a:lumMod val="75000"/>
                  <a:lumOff val="25000"/>
                </a:srgb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55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268413"/>
            <a:ext cx="3121025" cy="4508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圖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2852738"/>
            <a:ext cx="2278062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31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/>
          <p:cNvSpPr/>
          <p:nvPr/>
        </p:nvSpPr>
        <p:spPr>
          <a:xfrm>
            <a:off x="0" y="5340"/>
            <a:ext cx="9144000" cy="1600392"/>
          </a:xfrm>
          <a:prstGeom prst="rect">
            <a:avLst/>
          </a:prstGeom>
        </p:spPr>
        <p:txBody>
          <a:bodyPr wrap="square" lIns="91395" tIns="45697" rIns="91395" bIns="45697">
            <a:spAutoFit/>
          </a:bodyPr>
          <a:lstStyle/>
          <a:p>
            <a:pPr algn="ctr" defTabSz="1196829">
              <a:defRPr/>
            </a:pPr>
            <a:r>
              <a:rPr lang="zh-TW" altLang="en-US" sz="5400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網購金額支出比例逐年上漲</a:t>
            </a:r>
            <a:endParaRPr lang="en-US" altLang="zh-TW" sz="5400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  <a:p>
            <a:pPr algn="ctr" defTabSz="1196829">
              <a:defRPr/>
            </a:pPr>
            <a:endParaRPr lang="zh-TW" altLang="en-US" sz="4400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5251323" y="5824539"/>
            <a:ext cx="3454701" cy="307730"/>
          </a:xfrm>
          <a:prstGeom prst="rect">
            <a:avLst/>
          </a:prstGeom>
        </p:spPr>
        <p:txBody>
          <a:bodyPr wrap="none" lIns="91395" tIns="45697" rIns="91395" bIns="45697">
            <a:spAutoFit/>
          </a:bodyPr>
          <a:lstStyle/>
          <a:p>
            <a:pPr algn="ctr" defTabSz="1196829">
              <a:defRPr/>
            </a:pPr>
            <a:r>
              <a:rPr lang="zh-TW" altLang="en-US" sz="1400" b="1" cap="all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1400" b="1" cap="all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400" b="1" cap="all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資策會產業情報研究所（</a:t>
            </a:r>
            <a:r>
              <a:rPr lang="en-US" altLang="zh-TW" sz="1400" b="1" cap="all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</a:t>
            </a:r>
            <a:r>
              <a:rPr lang="zh-TW" altLang="en-US" sz="1400" b="1" cap="all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1400" b="1" cap="all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143344" y="1054768"/>
            <a:ext cx="5246911" cy="3238328"/>
            <a:chOff x="2022676" y="3823705"/>
            <a:chExt cx="5246911" cy="3238328"/>
          </a:xfrm>
        </p:grpSpPr>
        <p:pic>
          <p:nvPicPr>
            <p:cNvPr id="5" name="Picture 8" descr="C:\Users\Julias\AppData\Local\Microsoft\Windows\Temporary Internet Files\Content.IE5\FU1JUQGN\cloud-304979_640[1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676" y="3823705"/>
              <a:ext cx="5246911" cy="3238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2363118" y="4397737"/>
              <a:ext cx="4572000" cy="14465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1196829">
                <a:tabLst>
                  <a:tab pos="7774517" algn="l"/>
                </a:tabLst>
                <a:defRPr/>
              </a:pPr>
              <a:r>
                <a:rPr lang="zh-TW" altLang="en-US" sz="4400" b="1" cap="all" dirty="0">
                  <a:solidFill>
                    <a:srgbClr val="D6248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線下到線上</a:t>
              </a:r>
              <a:endParaRPr lang="en-US" altLang="zh-TW" sz="4400" b="1" cap="all" dirty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1196829">
                <a:tabLst>
                  <a:tab pos="7774517" algn="l"/>
                </a:tabLst>
                <a:defRPr/>
              </a:pPr>
              <a:r>
                <a:rPr lang="zh-TW" altLang="en-US" sz="4400" b="1" cap="all" dirty="0">
                  <a:solidFill>
                    <a:srgbClr val="D6248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消費移轉已成形</a:t>
              </a:r>
              <a:endParaRPr lang="en-US" altLang="zh-TW" sz="4400" b="1" cap="all" spc="-300" dirty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</p:grpSp>
      <p:sp>
        <p:nvSpPr>
          <p:cNvPr id="7" name="Rectangle 9"/>
          <p:cNvSpPr/>
          <p:nvPr/>
        </p:nvSpPr>
        <p:spPr>
          <a:xfrm>
            <a:off x="-1764704" y="4156672"/>
            <a:ext cx="9144000" cy="2800720"/>
          </a:xfrm>
          <a:prstGeom prst="rect">
            <a:avLst/>
          </a:prstGeom>
        </p:spPr>
        <p:txBody>
          <a:bodyPr lIns="91395" tIns="45697" rIns="91395" bIns="45697">
            <a:spAutoFit/>
          </a:bodyPr>
          <a:lstStyle/>
          <a:p>
            <a:pPr algn="ctr" defTabSz="1196829">
              <a:defRPr/>
            </a:pPr>
            <a:r>
              <a:rPr lang="en-US" altLang="zh-TW" sz="4400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2014</a:t>
            </a:r>
            <a:r>
              <a:rPr lang="zh-TW" altLang="en-US" sz="4400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年 占</a:t>
            </a:r>
            <a:r>
              <a:rPr lang="en-US" altLang="zh-TW" sz="4400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12.3</a:t>
            </a:r>
            <a:r>
              <a:rPr lang="zh-TW" altLang="en-US" sz="4400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％</a:t>
            </a:r>
            <a:endParaRPr lang="en-US" altLang="zh-TW" sz="4400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  <a:p>
            <a:pPr algn="ctr" defTabSz="1196829">
              <a:defRPr/>
            </a:pPr>
            <a:r>
              <a:rPr lang="en-US" altLang="zh-TW" sz="4400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2015</a:t>
            </a:r>
            <a:r>
              <a:rPr lang="zh-TW" altLang="en-US" sz="4400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年 占</a:t>
            </a:r>
            <a:r>
              <a:rPr lang="en-US" altLang="zh-TW" sz="4400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15.4</a:t>
            </a:r>
            <a:r>
              <a:rPr lang="zh-TW" altLang="en-US" sz="4400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％</a:t>
            </a:r>
            <a:endParaRPr lang="en-US" altLang="zh-TW" sz="4400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  <a:p>
            <a:pPr algn="ctr" defTabSz="1196829">
              <a:defRPr/>
            </a:pPr>
            <a:r>
              <a:rPr lang="en-US" altLang="zh-TW" sz="4400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2016</a:t>
            </a:r>
            <a:r>
              <a:rPr lang="zh-TW" altLang="en-US" sz="4400" b="1" cap="all" dirty="0">
                <a:solidFill>
                  <a:srgbClr val="F2F2F2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年 到</a:t>
            </a:r>
            <a:r>
              <a:rPr lang="en-US" altLang="zh-TW" sz="4400" b="1" cap="all" dirty="0">
                <a:solidFill>
                  <a:srgbClr val="FFFF0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17.8</a:t>
            </a:r>
            <a:r>
              <a:rPr lang="zh-TW" altLang="en-US" sz="4400" b="1" cap="all" dirty="0">
                <a:solidFill>
                  <a:srgbClr val="FFFF00"/>
                </a:solidFill>
                <a:latin typeface="Raleway" panose="020B0503030101060003" pitchFamily="34" charset="0"/>
                <a:ea typeface="微軟正黑體" panose="020B0604030504040204" pitchFamily="34" charset="-120"/>
              </a:rPr>
              <a:t>％</a:t>
            </a:r>
            <a:endParaRPr lang="en-US" altLang="zh-TW" sz="4400" b="1" cap="all" dirty="0">
              <a:solidFill>
                <a:srgbClr val="FFFF00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  <a:p>
            <a:pPr algn="ctr" defTabSz="1196829">
              <a:defRPr/>
            </a:pPr>
            <a:endParaRPr lang="zh-TW" altLang="en-US" sz="4400" b="1" cap="all" dirty="0">
              <a:solidFill>
                <a:srgbClr val="F2F2F2"/>
              </a:solidFill>
              <a:latin typeface="Raleway" panose="020B0503030101060003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04388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041603"/>
              </p:ext>
            </p:extLst>
          </p:nvPr>
        </p:nvGraphicFramePr>
        <p:xfrm>
          <a:off x="0" y="0"/>
          <a:ext cx="9252520" cy="693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5" name="Presentation" r:id="rId3" imgW="4570532" imgH="3427618" progId="PowerPoint.Show.8">
                  <p:embed/>
                </p:oleObj>
              </mc:Choice>
              <mc:Fallback>
                <p:oleObj name="Presentation" r:id="rId3" imgW="4570532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252520" cy="6938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644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300361"/>
              </p:ext>
            </p:extLst>
          </p:nvPr>
        </p:nvGraphicFramePr>
        <p:xfrm>
          <a:off x="-252537" y="0"/>
          <a:ext cx="9396537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8" name="Presentation" r:id="rId3" imgW="4570532" imgH="3427618" progId="PowerPoint.Show.8">
                  <p:embed/>
                </p:oleObj>
              </mc:Choice>
              <mc:Fallback>
                <p:oleObj name="Presentation" r:id="rId3" imgW="4570532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52537" y="0"/>
                        <a:ext cx="9396537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848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67798" y="5689411"/>
            <a:ext cx="3684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主打商品</a:t>
            </a:r>
            <a:r>
              <a:rPr lang="en-US" altLang="zh-TW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運動系列踝襪</a:t>
            </a:r>
            <a:endParaRPr lang="en-US" altLang="zh-TW" sz="20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跑步健身</a:t>
            </a:r>
            <a:endParaRPr lang="en-US" altLang="zh-TW" sz="2000" b="1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天全新生活必備款！</a:t>
            </a:r>
            <a:endParaRPr lang="en-US" altLang="zh-TW" sz="2000" b="1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7" y="1086750"/>
            <a:ext cx="3468098" cy="460266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182740" y="1074794"/>
            <a:ext cx="4670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主打商品</a:t>
            </a:r>
            <a:r>
              <a:rPr lang="en-US" altLang="zh-TW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運動透氣短襪</a:t>
            </a:r>
            <a:endParaRPr lang="en-US" altLang="zh-TW" sz="24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運動上班休閒皆可穿</a:t>
            </a:r>
            <a:endParaRPr lang="en-US" altLang="zh-TW" sz="2000" b="1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透氣有型不悶不濕熱</a:t>
            </a:r>
            <a:endParaRPr lang="en-US" altLang="zh-TW" sz="2000" b="1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1187624" y="17424"/>
            <a:ext cx="7016750" cy="903015"/>
            <a:chOff x="147538" y="178431"/>
            <a:chExt cx="5936630" cy="714375"/>
          </a:xfrm>
        </p:grpSpPr>
        <p:sp>
          <p:nvSpPr>
            <p:cNvPr id="7" name="文字方塊 6"/>
            <p:cNvSpPr txBox="1"/>
            <p:nvPr/>
          </p:nvSpPr>
          <p:spPr>
            <a:xfrm>
              <a:off x="4213597" y="293859"/>
              <a:ext cx="1870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科技機能襪</a:t>
              </a:r>
              <a:endParaRPr lang="en-US" altLang="zh-TW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794" y="178431"/>
              <a:ext cx="1857375" cy="714375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38" y="283438"/>
              <a:ext cx="2065784" cy="471925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2213322" y="283438"/>
              <a:ext cx="3209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x</a:t>
              </a:r>
              <a:endParaRPr lang="zh-TW" altLang="en-US" sz="2000" dirty="0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2132856"/>
            <a:ext cx="4497039" cy="2997294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4980929" y="5373216"/>
            <a:ext cx="3073896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</a:t>
            </a:r>
            <a:r>
              <a:rPr lang="zh-TW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回饋</a:t>
            </a:r>
            <a:r>
              <a:rPr lang="en-US" altLang="zh-TW" sz="4000" b="1" dirty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   </a:t>
            </a:r>
            <a:endParaRPr lang="en-US" altLang="zh-TW" sz="3200" b="1" dirty="0" smtClean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en-US" altLang="zh-TW" sz="4000" b="1" dirty="0" smtClean="0">
                <a:solidFill>
                  <a:srgbClr val="00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endParaRPr lang="zh-TW" altLang="en-US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422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12072"/>
              </p:ext>
            </p:extLst>
          </p:nvPr>
        </p:nvGraphicFramePr>
        <p:xfrm>
          <a:off x="0" y="0"/>
          <a:ext cx="9331374" cy="6997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9" name="Presentation" r:id="rId3" imgW="2128993" imgH="1596983" progId="PowerPoint.Show.12">
                  <p:embed/>
                </p:oleObj>
              </mc:Choice>
              <mc:Fallback>
                <p:oleObj name="Presentation" r:id="rId3" imgW="2128993" imgH="159698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331374" cy="6997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22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0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887833"/>
              </p:ext>
            </p:extLst>
          </p:nvPr>
        </p:nvGraphicFramePr>
        <p:xfrm>
          <a:off x="0" y="-10840"/>
          <a:ext cx="9159516" cy="6868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3" name="Presentation" r:id="rId3" imgW="2756972" imgH="2066451" progId="PowerPoint.Show.8">
                  <p:embed/>
                </p:oleObj>
              </mc:Choice>
              <mc:Fallback>
                <p:oleObj name="Presentation" r:id="rId3" imgW="2756972" imgH="2066451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0840"/>
                        <a:ext cx="9159516" cy="6868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969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0" y="0"/>
            <a:ext cx="9150368" cy="2492896"/>
            <a:chOff x="0" y="0"/>
            <a:chExt cx="9150368" cy="220486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9144000" cy="2204864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dist="38100" sx="1000" sy="1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文字方塊 3"/>
            <p:cNvSpPr txBox="1">
              <a:spLocks noChangeArrowheads="1"/>
            </p:cNvSpPr>
            <p:nvPr/>
          </p:nvSpPr>
          <p:spPr bwMode="auto">
            <a:xfrm>
              <a:off x="2052314" y="104204"/>
              <a:ext cx="6408118" cy="720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kumimoji="0" lang="zh-TW" altLang="en-US" sz="3500" b="1" dirty="0">
                  <a:solidFill>
                    <a:prstClr val="white"/>
                  </a:solidFill>
                </a:rPr>
                <a:t>美安會員獨享 </a:t>
              </a:r>
              <a:r>
                <a:rPr kumimoji="0" lang="zh-TW" altLang="en-US" sz="3500" b="1" dirty="0" smtClean="0">
                  <a:solidFill>
                    <a:prstClr val="white"/>
                  </a:solidFill>
                </a:rPr>
                <a:t>超值</a:t>
              </a:r>
              <a:r>
                <a:rPr kumimoji="0" lang="zh-TW" altLang="en-US" sz="3500" b="1" dirty="0">
                  <a:solidFill>
                    <a:prstClr val="white"/>
                  </a:solidFill>
                </a:rPr>
                <a:t>訂閱優惠</a:t>
              </a:r>
              <a:endParaRPr kumimoji="0" lang="en-US" altLang="zh-TW" sz="3500" b="1" dirty="0">
                <a:solidFill>
                  <a:prstClr val="white"/>
                </a:solidFill>
              </a:endParaRPr>
            </a:p>
          </p:txBody>
        </p:sp>
        <p:sp>
          <p:nvSpPr>
            <p:cNvPr id="5" name="橢圓 4"/>
            <p:cNvSpPr/>
            <p:nvPr/>
          </p:nvSpPr>
          <p:spPr>
            <a:xfrm>
              <a:off x="6368" y="1484586"/>
              <a:ext cx="9144000" cy="576262"/>
            </a:xfrm>
            <a:prstGeom prst="round2DiagRect">
              <a:avLst>
                <a:gd name="adj1" fmla="val 0"/>
                <a:gd name="adj2" fmla="val 1512"/>
              </a:avLst>
            </a:prstGeom>
            <a:noFill/>
            <a:ln w="190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" tIns="7620" rIns="7620" bIns="7620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spc="6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再享回饋好禮</a:t>
              </a:r>
              <a:r>
                <a:rPr lang="zh-TW" altLang="en-US" sz="4000" b="1" spc="600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三重送</a:t>
              </a:r>
              <a:endParaRPr lang="en-US" sz="4000" b="1" spc="6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文字方塊 9"/>
            <p:cNvSpPr txBox="1">
              <a:spLocks noChangeArrowheads="1"/>
            </p:cNvSpPr>
            <p:nvPr/>
          </p:nvSpPr>
          <p:spPr bwMode="auto">
            <a:xfrm>
              <a:off x="730558" y="908720"/>
              <a:ext cx="765786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3000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</a:t>
              </a:r>
              <a:r>
                <a:rPr lang="zh-TW" altLang="en-US" sz="2500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紙本</a:t>
              </a:r>
              <a:r>
                <a:rPr lang="zh-TW" altLang="en-US" sz="2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半年</a:t>
              </a:r>
              <a:r>
                <a:rPr lang="en-US" altLang="zh-TW" sz="2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26</a:t>
              </a:r>
              <a:r>
                <a:rPr lang="zh-TW" altLang="en-US" sz="2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期</a:t>
              </a:r>
              <a:r>
                <a:rPr lang="en-US" altLang="zh-TW" sz="2500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2,950</a:t>
              </a:r>
              <a:r>
                <a:rPr lang="zh-TW" altLang="en-US" sz="2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元  </a:t>
              </a:r>
              <a:r>
                <a:rPr lang="zh-TW" altLang="en-US" sz="20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或</a:t>
              </a:r>
              <a:r>
                <a:rPr lang="zh-TW" altLang="en-US" sz="25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3000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 2" panose="05020102010507070707" pitchFamily="18" charset="2"/>
                </a:rPr>
                <a:t></a:t>
              </a:r>
              <a:r>
                <a:rPr lang="zh-TW" altLang="en-US" sz="2500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</a:t>
              </a:r>
              <a:r>
                <a:rPr lang="zh-TW" altLang="en-US" sz="2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一年</a:t>
              </a:r>
              <a:r>
                <a:rPr lang="en-US" altLang="zh-TW" sz="2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52</a:t>
              </a:r>
              <a:r>
                <a:rPr lang="zh-TW" altLang="en-US" sz="2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期</a:t>
              </a:r>
              <a:r>
                <a:rPr lang="en-US" altLang="zh-TW" sz="2500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2,950</a:t>
              </a:r>
              <a:r>
                <a:rPr lang="zh-TW" altLang="en-US" sz="25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元</a:t>
              </a:r>
              <a:endParaRPr lang="en-US" altLang="zh-TW" sz="25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236" y="117384"/>
              <a:ext cx="1511808" cy="719328"/>
            </a:xfrm>
            <a:prstGeom prst="rect">
              <a:avLst/>
            </a:prstGeom>
          </p:spPr>
        </p:pic>
      </p:grpSp>
      <p:grpSp>
        <p:nvGrpSpPr>
          <p:cNvPr id="16" name="群組 15"/>
          <p:cNvGrpSpPr/>
          <p:nvPr/>
        </p:nvGrpSpPr>
        <p:grpSpPr>
          <a:xfrm>
            <a:off x="28137" y="2708920"/>
            <a:ext cx="9224383" cy="3620496"/>
            <a:chOff x="28137" y="2708920"/>
            <a:chExt cx="9224383" cy="3620496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3" t="29086" r="2157"/>
            <a:stretch/>
          </p:blipFill>
          <p:spPr>
            <a:xfrm>
              <a:off x="28137" y="2708920"/>
              <a:ext cx="9102135" cy="286983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3419872" y="5032833"/>
              <a:ext cx="5544616" cy="12764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974168" y="4961264"/>
              <a:ext cx="5278352" cy="13681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5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JR‧</a:t>
              </a:r>
              <a:r>
                <a:rPr lang="zh-TW" altLang="en-US" sz="25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萊丁格</a:t>
              </a:r>
              <a:r>
                <a:rPr lang="en-US" altLang="zh-TW" sz="25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(JR </a:t>
              </a:r>
              <a:r>
                <a:rPr lang="en-US" altLang="zh-TW" sz="2500" b="1" dirty="0" err="1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Ridinger</a:t>
              </a:r>
              <a:r>
                <a:rPr lang="en-US" altLang="zh-TW" sz="25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  <a:p>
              <a:r>
                <a:rPr lang="zh-TW" altLang="en-US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美安公司</a:t>
              </a:r>
              <a:r>
                <a:rPr lang="en-US" altLang="zh-TW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|SHOP.COM</a:t>
              </a:r>
              <a:r>
                <a:rPr lang="zh-TW" altLang="en-US" sz="2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主席暨首席執行長</a:t>
              </a:r>
            </a:p>
            <a:p>
              <a:pPr>
                <a:spcBef>
                  <a:spcPts val="600"/>
                </a:spcBef>
              </a:pPr>
              <a:r>
                <a:rPr lang="zh-TW" altLang="en-US" sz="22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專訪即將於</a:t>
              </a:r>
              <a:r>
                <a:rPr lang="en-US" altLang="zh-TW" sz="22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《</a:t>
              </a:r>
              <a:r>
                <a:rPr lang="zh-TW" altLang="en-US" sz="22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商業周刊</a:t>
              </a:r>
              <a:r>
                <a:rPr lang="en-US" altLang="zh-TW" sz="22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》1540</a:t>
              </a:r>
              <a:r>
                <a:rPr lang="zh-TW" altLang="en-US" sz="22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期刊出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3389042" y="5127048"/>
              <a:ext cx="589156" cy="6120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zh-TW" altLang="en-US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精采</a:t>
              </a:r>
              <a:endParaRPr lang="en-US" altLang="zh-TW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預告</a:t>
              </a:r>
              <a:endPara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587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zh-TW" altLang="en-US" dirty="0" smtClean="0"/>
          </a:p>
        </p:txBody>
      </p:sp>
      <p:pic>
        <p:nvPicPr>
          <p:cNvPr id="2052" name="Picture 5" descr="D:\閔慈\平台相關\愛美\活動\120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60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厚切鮭魚-04313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</p:spPr>
      </p:pic>
      <p:pic>
        <p:nvPicPr>
          <p:cNvPr id="14341" name="圖片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6087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平行四邊形 15"/>
          <p:cNvSpPr/>
          <p:nvPr/>
        </p:nvSpPr>
        <p:spPr>
          <a:xfrm>
            <a:off x="4500563" y="115888"/>
            <a:ext cx="3960812" cy="649287"/>
          </a:xfrm>
          <a:prstGeom prst="parallelogram">
            <a:avLst>
              <a:gd name="adj" fmla="val 0"/>
            </a:avLst>
          </a:prstGeom>
          <a:solidFill>
            <a:srgbClr val="FF00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華康明體 Std W12"/>
              </a:rPr>
              <a:t>現金回饋</a:t>
            </a:r>
            <a:r>
              <a:rPr lang="en-US" altLang="zh-TW" sz="24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華康明體 Std W12"/>
              </a:rPr>
              <a:t>10%</a:t>
            </a:r>
            <a:r>
              <a:rPr lang="zh-TW" altLang="en-US" sz="24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華康明體 Std W12"/>
              </a:rPr>
              <a:t> </a:t>
            </a:r>
            <a:r>
              <a:rPr lang="en-US" altLang="zh-TW" sz="24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華康明體 Std W12"/>
              </a:rPr>
              <a:t>IBV10%</a:t>
            </a:r>
            <a:endParaRPr lang="zh-TW" altLang="en-US" sz="2400" b="1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華康明體 Std W1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67175" y="1268413"/>
            <a:ext cx="4643438" cy="7016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0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美安年會</a:t>
            </a:r>
            <a:r>
              <a:rPr lang="en-US" altLang="zh-TW" sz="40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40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獨家優惠</a:t>
            </a:r>
          </a:p>
        </p:txBody>
      </p:sp>
      <p:sp>
        <p:nvSpPr>
          <p:cNvPr id="14344" name="矩形 10"/>
          <p:cNvSpPr>
            <a:spLocks noChangeArrowheads="1"/>
          </p:cNvSpPr>
          <p:nvPr/>
        </p:nvSpPr>
        <p:spPr bwMode="auto">
          <a:xfrm>
            <a:off x="4643438" y="2133600"/>
            <a:ext cx="3816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低</a:t>
            </a:r>
            <a:r>
              <a:rPr lang="en-US" altLang="zh-TW" sz="32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GI</a:t>
            </a:r>
            <a:r>
              <a:rPr lang="zh-TW" altLang="en-US" sz="32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蛋白質專區</a:t>
            </a:r>
          </a:p>
        </p:txBody>
      </p:sp>
      <p:sp>
        <p:nvSpPr>
          <p:cNvPr id="14345" name="矩形 13"/>
          <p:cNvSpPr>
            <a:spLocks noChangeArrowheads="1"/>
          </p:cNvSpPr>
          <p:nvPr/>
        </p:nvSpPr>
        <p:spPr bwMode="auto">
          <a:xfrm>
            <a:off x="5219700" y="2781300"/>
            <a:ext cx="2701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同品項買</a:t>
            </a:r>
            <a:r>
              <a:rPr lang="en-US" altLang="zh-TW" sz="32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32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送</a:t>
            </a:r>
            <a:r>
              <a:rPr lang="en-US" altLang="zh-TW" sz="32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</a:p>
        </p:txBody>
      </p:sp>
      <p:sp>
        <p:nvSpPr>
          <p:cNvPr id="14349" name="矩形 12"/>
          <p:cNvSpPr>
            <a:spLocks noChangeArrowheads="1"/>
          </p:cNvSpPr>
          <p:nvPr/>
        </p:nvSpPr>
        <p:spPr bwMode="auto">
          <a:xfrm>
            <a:off x="5508625" y="4149725"/>
            <a:ext cx="1809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其他品項</a:t>
            </a:r>
          </a:p>
        </p:txBody>
      </p:sp>
      <p:sp>
        <p:nvSpPr>
          <p:cNvPr id="14350" name="文字方塊 16"/>
          <p:cNvSpPr txBox="1">
            <a:spLocks noChangeArrowheads="1"/>
          </p:cNvSpPr>
          <p:nvPr/>
        </p:nvSpPr>
        <p:spPr bwMode="auto">
          <a:xfrm>
            <a:off x="5364163" y="4797425"/>
            <a:ext cx="28082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同品項買</a:t>
            </a:r>
            <a:r>
              <a:rPr lang="en-US" altLang="zh-TW" sz="32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32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送</a:t>
            </a:r>
            <a:r>
              <a:rPr lang="en-US" altLang="zh-TW" sz="3200" b="1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endParaRPr lang="zh-TW" altLang="en-US" sz="3200" b="1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003800" y="6257270"/>
            <a:ext cx="39565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即日起</a:t>
            </a:r>
            <a:r>
              <a:rPr lang="en-US" altLang="zh-TW" sz="28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~ </a:t>
            </a:r>
            <a:r>
              <a:rPr lang="en-US" altLang="zh-TW" sz="28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5/2 24:00</a:t>
            </a:r>
            <a:r>
              <a:rPr lang="zh-TW" altLang="en-US" sz="28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截止</a:t>
            </a:r>
          </a:p>
        </p:txBody>
      </p:sp>
    </p:spTree>
    <p:extLst>
      <p:ext uri="{BB962C8B-B14F-4D97-AF65-F5344CB8AC3E}">
        <p14:creationId xmlns:p14="http://schemas.microsoft.com/office/powerpoint/2010/main" val="163679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ReSarah-美安大會簡報-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317858" y="562768"/>
            <a:ext cx="3426050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pPr defTabSz="888215">
              <a:defRPr/>
            </a:pPr>
            <a:r>
              <a:rPr lang="zh-TW" altLang="en-US" sz="44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實體</a:t>
            </a:r>
            <a:r>
              <a:rPr lang="zh-TW" altLang="en-US" sz="4400" b="1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</a:t>
            </a:r>
            <a:r>
              <a:rPr lang="zh-TW" altLang="en-US" sz="44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商店</a:t>
            </a:r>
            <a:endParaRPr lang="en-US" altLang="zh-TW" sz="4400" b="1" spc="-300" dirty="0" smtClean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01804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:\Users\Julias\AppData\Local\Microsoft\Windows\Temporary Internet Files\Content.IE5\FU1JUQGN\cloud-304979_640[1]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49" y="1594785"/>
            <a:ext cx="5246911" cy="323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/>
          <p:nvPr/>
        </p:nvSpPr>
        <p:spPr>
          <a:xfrm>
            <a:off x="578998" y="476672"/>
            <a:ext cx="7802046" cy="923283"/>
          </a:xfrm>
          <a:prstGeom prst="rect">
            <a:avLst/>
          </a:prstGeom>
        </p:spPr>
        <p:txBody>
          <a:bodyPr wrap="none" lIns="91395" tIns="45697" rIns="91395" bIns="45697">
            <a:spAutoFit/>
          </a:bodyPr>
          <a:lstStyle/>
          <a:p>
            <a:pPr algn="ctr" defTabSz="1196829">
              <a:defRPr/>
            </a:pPr>
            <a:r>
              <a:rPr lang="zh-TW" altLang="en-US" sz="5400" b="1" cap="all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美安網路招</a:t>
            </a:r>
            <a:r>
              <a:rPr lang="zh-TW" altLang="en-US" sz="5400" b="1" cap="all" dirty="0" smtClean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商會</a:t>
            </a:r>
            <a:r>
              <a:rPr lang="zh-TW" altLang="en-US" sz="5400" b="1" cap="all" dirty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r>
              <a:rPr lang="zh-TW" altLang="en-US" sz="5400" b="1" cap="all" dirty="0" smtClean="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</a:t>
            </a:r>
            <a:endParaRPr lang="en-US" altLang="zh-TW" sz="3600" b="1" cap="all" dirty="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076848" y="4314929"/>
            <a:ext cx="3978883" cy="2123612"/>
          </a:xfrm>
          <a:prstGeom prst="rect">
            <a:avLst/>
          </a:prstGeom>
        </p:spPr>
        <p:txBody>
          <a:bodyPr wrap="none" lIns="91395" tIns="45697" rIns="91395" bIns="4569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6600" b="1" cap="all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席次一</a:t>
            </a:r>
            <a:r>
              <a:rPr lang="zh-TW" altLang="en-US" sz="6600" b="1" cap="all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</a:t>
            </a:r>
            <a:r>
              <a:rPr lang="en-US" altLang="zh-TW" sz="6600" b="1" cap="all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6600" b="1" cap="all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Why</a:t>
            </a:r>
            <a:r>
              <a:rPr kumimoji="1" lang="zh-TW" altLang="en-US" sz="6600" b="1" cap="all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kumimoji="1" lang="zh-TW" altLang="en-US" sz="6600" b="1" dirty="0">
              <a:solidFill>
                <a:srgbClr val="FFFF00"/>
              </a:solidFill>
              <a:latin typeface="Centaur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05966" y="2493991"/>
            <a:ext cx="407034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196829">
              <a:defRPr/>
            </a:pPr>
            <a:r>
              <a:rPr lang="zh-TW" altLang="en-US" sz="6600" b="1" cap="all" dirty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</a:t>
            </a:r>
            <a:r>
              <a:rPr lang="zh-TW" altLang="en-US" sz="6600" b="1" cap="all" dirty="0" smtClean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</a:t>
            </a:r>
            <a:r>
              <a:rPr lang="en-US" altLang="zh-TW" sz="6600" b="1" cap="all" dirty="0" smtClean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6600" b="1" cap="all" dirty="0" smtClean="0">
                <a:solidFill>
                  <a:srgbClr val="D6248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endParaRPr lang="en-US" altLang="zh-TW" sz="6600" b="1" cap="all" dirty="0">
              <a:solidFill>
                <a:srgbClr val="D6248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85437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250577"/>
            <a:ext cx="9144000" cy="659735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67544" y="260648"/>
            <a:ext cx="8208912" cy="64087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2411760" y="2564904"/>
            <a:ext cx="42883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美安家族專屬套餐</a:t>
            </a:r>
          </a:p>
        </p:txBody>
      </p:sp>
      <p:sp>
        <p:nvSpPr>
          <p:cNvPr id="11" name="矩形 10"/>
          <p:cNvSpPr/>
          <p:nvPr/>
        </p:nvSpPr>
        <p:spPr>
          <a:xfrm>
            <a:off x="6754647" y="3717032"/>
            <a:ext cx="19218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32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另外再享</a:t>
            </a:r>
            <a:endParaRPr lang="zh-TW" altLang="en-US" sz="32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785355" y="5373216"/>
            <a:ext cx="19218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TW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IBV 5%</a:t>
            </a:r>
            <a:endParaRPr lang="zh-TW" altLang="en-US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785354" y="4293096"/>
            <a:ext cx="192180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現金回饋</a:t>
            </a:r>
            <a:r>
              <a:rPr lang="en-US" altLang="zh-TW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5%</a:t>
            </a:r>
            <a:endParaRPr lang="zh-TW" altLang="en-US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772199" y="2670574"/>
            <a:ext cx="188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優惠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日期      </a:t>
            </a:r>
            <a:endParaRPr lang="en-US" altLang="zh-TW" sz="20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即日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~6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月底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78460"/>
            <a:ext cx="2638425" cy="25795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3378460"/>
            <a:ext cx="3010739" cy="31718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:\SUNNY\活動DM\美安形象图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317858" y="562768"/>
            <a:ext cx="3426050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pPr defTabSz="888215">
              <a:defRPr/>
            </a:pPr>
            <a:r>
              <a:rPr lang="zh-TW" altLang="en-US" sz="44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實體</a:t>
            </a:r>
            <a:r>
              <a:rPr lang="zh-TW" altLang="en-US" sz="4400" b="1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</a:t>
            </a:r>
            <a:r>
              <a:rPr lang="zh-TW" altLang="en-US" sz="44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商店</a:t>
            </a:r>
            <a:endParaRPr lang="en-US" altLang="zh-TW" sz="4400" b="1" spc="-300" dirty="0" smtClean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315" name="Picture 3" descr="C:\Users\Julias\AppData\Local\Microsoft\Windows\Temporary Internet Files\Content.IE5\02BD9QY3\15666-illustration-of-a-cartoon-speech-bubble-pv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88" y="5373216"/>
            <a:ext cx="197076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 rot="21254242">
            <a:off x="2753442" y="5814799"/>
            <a:ext cx="1281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b="1" spc="5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刷卡價</a:t>
            </a:r>
            <a:endParaRPr lang="zh-TW" altLang="en-US" sz="2800" b="1" spc="5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26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美安年會ppt插卡-修改-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323528" y="3068960"/>
            <a:ext cx="3426050" cy="769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/>
          <a:p>
            <a:pPr defTabSz="888215">
              <a:defRPr/>
            </a:pPr>
            <a:r>
              <a:rPr lang="zh-TW" altLang="en-US" sz="44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實體</a:t>
            </a:r>
            <a:r>
              <a:rPr lang="zh-TW" altLang="en-US" sz="4400" b="1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</a:t>
            </a:r>
            <a:r>
              <a:rPr lang="zh-TW" altLang="en-US" sz="4400" b="1" spc="-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商店</a:t>
            </a:r>
            <a:endParaRPr lang="en-US" altLang="zh-TW" sz="4400" b="1" spc="-300" dirty="0" smtClean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288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ulias\Desktop\shutterstock_344767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2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/>
          </p:cNvSpPr>
          <p:nvPr/>
        </p:nvSpPr>
        <p:spPr>
          <a:xfrm>
            <a:off x="-40606" y="4509120"/>
            <a:ext cx="9172625" cy="1154112"/>
          </a:xfrm>
          <a:prstGeom prst="rect">
            <a:avLst/>
          </a:prstGeom>
        </p:spPr>
        <p:txBody>
          <a:bodyPr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重點嘉賓分享</a:t>
            </a:r>
            <a:endParaRPr lang="en-US" altLang="zh-TW" sz="60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540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1952625" y="3551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ts val="300"/>
              </a:spcBef>
              <a:buClr>
                <a:srgbClr val="5BD078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1" lang="zh-TW" altLang="zh-TW" sz="1800" smtClean="0">
                <a:solidFill>
                  <a:prstClr val="black"/>
                </a:solidFill>
                <a:latin typeface="Arial" charset="0"/>
              </a:rPr>
              <a:t/>
            </a:r>
            <a:br>
              <a:rPr kumimoji="1" lang="zh-TW" altLang="zh-TW" sz="1800" smtClean="0">
                <a:solidFill>
                  <a:prstClr val="black"/>
                </a:solidFill>
                <a:latin typeface="Arial" charset="0"/>
              </a:rPr>
            </a:br>
            <a:endParaRPr kumimoji="1" lang="zh-TW" altLang="zh-TW" sz="180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512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1928813"/>
            <a:ext cx="5562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1619250" y="4581525"/>
            <a:ext cx="59055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800" b="1" dirty="0">
                <a:solidFill>
                  <a:prstClr val="white">
                    <a:lumMod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阿瘦集團：郭欣怡總經理</a:t>
            </a:r>
          </a:p>
        </p:txBody>
      </p:sp>
      <p:sp>
        <p:nvSpPr>
          <p:cNvPr id="5125" name="矩形 8"/>
          <p:cNvSpPr>
            <a:spLocks noChangeArrowheads="1"/>
          </p:cNvSpPr>
          <p:nvPr/>
        </p:nvSpPr>
        <p:spPr bwMode="auto">
          <a:xfrm>
            <a:off x="2752725" y="2938463"/>
            <a:ext cx="36480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300"/>
              </a:spcBef>
              <a:buClr>
                <a:srgbClr val="5BD078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TW" altLang="en-US" sz="54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科技機能襪</a:t>
            </a:r>
          </a:p>
        </p:txBody>
      </p:sp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6092825"/>
            <a:ext cx="13557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圖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115050"/>
            <a:ext cx="15509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81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3271838"/>
            <a:ext cx="17018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等腰三角形 5"/>
          <p:cNvSpPr/>
          <p:nvPr/>
        </p:nvSpPr>
        <p:spPr>
          <a:xfrm>
            <a:off x="2195513" y="1917700"/>
            <a:ext cx="4608512" cy="3455988"/>
          </a:xfrm>
          <a:prstGeom prst="triangl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6148" name="Picture 7" descr="T:\行銷\行銷簡報\GuideBook\三大功能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765175"/>
            <a:ext cx="29194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8" descr="T:\行銷\行銷簡報\GuideBook\三大功能-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3933825"/>
            <a:ext cx="28114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 descr="T:\行銷\行銷簡報\GuideBook\三大功能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33825"/>
            <a:ext cx="2771775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" descr="T:\行銷\設計\00_品牌素材\comphy+\獨創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020888"/>
            <a:ext cx="2735263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矩形 7"/>
          <p:cNvSpPr>
            <a:spLocks noChangeArrowheads="1"/>
          </p:cNvSpPr>
          <p:nvPr/>
        </p:nvSpPr>
        <p:spPr bwMode="auto">
          <a:xfrm>
            <a:off x="3563938" y="4465638"/>
            <a:ext cx="1812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300"/>
              </a:spcBef>
              <a:buClr>
                <a:srgbClr val="5BD078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TW" altLang="en-US" sz="24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科技機能襪</a:t>
            </a:r>
          </a:p>
        </p:txBody>
      </p:sp>
      <p:sp>
        <p:nvSpPr>
          <p:cNvPr id="6153" name="矩形 8"/>
          <p:cNvSpPr>
            <a:spLocks noChangeArrowheads="1"/>
          </p:cNvSpPr>
          <p:nvPr/>
        </p:nvSpPr>
        <p:spPr bwMode="auto">
          <a:xfrm>
            <a:off x="6011863" y="1444625"/>
            <a:ext cx="2646362" cy="46037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300"/>
              </a:spcBef>
              <a:buClr>
                <a:srgbClr val="5BD078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TW" altLang="en-US" sz="2400" b="1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與紡研所合作開發</a:t>
            </a:r>
          </a:p>
        </p:txBody>
      </p:sp>
      <p:pic>
        <p:nvPicPr>
          <p:cNvPr id="6154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76250"/>
            <a:ext cx="209867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34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84119">
            <a:off x="6434138" y="817563"/>
            <a:ext cx="1274762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C:\Users\johnnychen\Desktop\商品說明_02認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4"/>
          <a:stretch>
            <a:fillRect/>
          </a:stretch>
        </p:blipFill>
        <p:spPr bwMode="auto">
          <a:xfrm>
            <a:off x="539750" y="3573463"/>
            <a:ext cx="80645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" descr="C:\Users\johnnychen\Desktop\商品說明_02認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56"/>
          <a:stretch>
            <a:fillRect/>
          </a:stretch>
        </p:blipFill>
        <p:spPr bwMode="auto">
          <a:xfrm>
            <a:off x="1116013" y="2373313"/>
            <a:ext cx="689133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矩形 3"/>
          <p:cNvSpPr>
            <a:spLocks noChangeArrowheads="1"/>
          </p:cNvSpPr>
          <p:nvPr/>
        </p:nvSpPr>
        <p:spPr bwMode="auto">
          <a:xfrm>
            <a:off x="7005638" y="1662113"/>
            <a:ext cx="2030412" cy="83026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300"/>
              </a:spcBef>
              <a:buClr>
                <a:srgbClr val="5BD078"/>
              </a:buClr>
              <a:buFont typeface="Georgia" pitchFamily="18" charset="0"/>
              <a:buChar char="•"/>
              <a:defRPr sz="2800">
                <a:solidFill>
                  <a:schemeClr val="tx1"/>
                </a:solidFill>
                <a:latin typeface="Georgia" pitchFamily="18" charset="0"/>
                <a:ea typeface="新細明體" charset="-12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Font typeface="Georgia" pitchFamily="18" charset="0"/>
              <a:buChar char="▫"/>
              <a:defRPr sz="2600">
                <a:solidFill>
                  <a:schemeClr val="accent2"/>
                </a:solidFill>
                <a:latin typeface="Georgia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400">
                <a:solidFill>
                  <a:schemeClr val="accent1"/>
                </a:solidFill>
                <a:latin typeface="Georgia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Char char=""/>
              <a:defRPr sz="2200">
                <a:solidFill>
                  <a:schemeClr val="accent1"/>
                </a:solidFill>
                <a:latin typeface="Georgia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ts val="300"/>
              </a:spcBef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5BD078"/>
              </a:buClr>
              <a:buFont typeface="Georgia" pitchFamily="18" charset="0"/>
              <a:buChar char="▫"/>
              <a:defRPr sz="2000">
                <a:solidFill>
                  <a:srgbClr val="5BD078"/>
                </a:solidFill>
                <a:latin typeface="Georgia" pitchFamily="18" charset="0"/>
                <a:ea typeface="新細明體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TW" altLang="en-US" sz="2400" b="1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已取得紡研所</a:t>
            </a:r>
            <a:endParaRPr lang="en-US" altLang="zh-TW" sz="2400" b="1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TW" altLang="en-US" sz="2400" b="1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官方檢測證明</a:t>
            </a:r>
          </a:p>
        </p:txBody>
      </p:sp>
      <p:pic>
        <p:nvPicPr>
          <p:cNvPr id="7174" name="Picture 2" descr="T:\行銷\設計\00_品牌素材\comphy+\獨創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750888"/>
            <a:ext cx="3500438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76250"/>
            <a:ext cx="21367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4227513"/>
            <a:ext cx="1657350" cy="248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矩形 1"/>
          <p:cNvSpPr/>
          <p:nvPr/>
        </p:nvSpPr>
        <p:spPr bwMode="auto">
          <a:xfrm>
            <a:off x="107950" y="1768475"/>
            <a:ext cx="590391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3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雙   </a:t>
            </a:r>
            <a:r>
              <a:rPr lang="en-US" altLang="zh-TW" sz="3600" b="1" dirty="0">
                <a:solidFill>
                  <a:srgbClr val="C00000"/>
                </a:solidFill>
                <a:latin typeface="微軟正黑體"/>
                <a:ea typeface="微軟正黑體"/>
              </a:rPr>
              <a:t>$</a:t>
            </a:r>
            <a:r>
              <a:rPr lang="zh-TW" altLang="en-US" sz="3600" b="1" dirty="0">
                <a:solidFill>
                  <a:srgbClr val="C00000"/>
                </a:solidFill>
                <a:latin typeface="微軟正黑體"/>
                <a:ea typeface="微軟正黑體"/>
              </a:rPr>
              <a:t>  </a:t>
            </a:r>
            <a:r>
              <a:rPr lang="en-US" altLang="zh-TW" sz="3600" b="1" dirty="0">
                <a:solidFill>
                  <a:srgbClr val="C00000"/>
                </a:solidFill>
                <a:latin typeface="微軟正黑體"/>
                <a:ea typeface="微軟正黑體"/>
              </a:rPr>
              <a:t>999  </a:t>
            </a:r>
            <a:r>
              <a:rPr lang="zh-TW" altLang="en-US" sz="3600" b="1" dirty="0">
                <a:solidFill>
                  <a:srgbClr val="C00000"/>
                </a:solidFill>
                <a:latin typeface="微軟正黑體"/>
                <a:ea typeface="微軟正黑體"/>
              </a:rPr>
              <a:t>  </a:t>
            </a:r>
            <a:r>
              <a:rPr lang="en-US" altLang="zh-TW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(</a:t>
            </a:r>
            <a:r>
              <a:rPr lang="en-US" altLang="zh-TW" sz="2400" b="1" dirty="0">
                <a:solidFill>
                  <a:srgbClr val="0000FF"/>
                </a:solidFill>
                <a:latin typeface="微軟正黑體"/>
                <a:ea typeface="微軟正黑體"/>
              </a:rPr>
              <a:t>56</a:t>
            </a:r>
            <a:r>
              <a:rPr lang="zh-TW" altLang="en-US" sz="2400" b="1" dirty="0">
                <a:solidFill>
                  <a:srgbClr val="0000FF"/>
                </a:solidFill>
                <a:latin typeface="微軟正黑體"/>
                <a:ea typeface="微軟正黑體"/>
              </a:rPr>
              <a:t>折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，原價</a:t>
            </a:r>
            <a:r>
              <a:rPr lang="en-US" altLang="zh-TW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$1800</a:t>
            </a:r>
            <a:r>
              <a:rPr lang="en-US" altLang="zh-TW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)  </a:t>
            </a:r>
            <a:r>
              <a:rPr lang="zh-TW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 </a:t>
            </a:r>
            <a:endParaRPr lang="en-US" altLang="zh-TW" sz="24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/>
              <a:ea typeface="微軟正黑體"/>
            </a:endParaRPr>
          </a:p>
          <a:p>
            <a:pPr>
              <a:defRPr/>
            </a:pPr>
            <a:r>
              <a:rPr lang="en-US" altLang="zh-TW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5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雙   </a:t>
            </a:r>
            <a:r>
              <a:rPr lang="en-US" altLang="zh-TW" sz="3600" b="1" dirty="0">
                <a:solidFill>
                  <a:srgbClr val="C00000"/>
                </a:solidFill>
                <a:latin typeface="微軟正黑體"/>
                <a:ea typeface="微軟正黑體"/>
              </a:rPr>
              <a:t>$1,500  </a:t>
            </a:r>
            <a:r>
              <a:rPr lang="zh-TW" altLang="en-US" sz="3600" b="1" dirty="0">
                <a:solidFill>
                  <a:srgbClr val="C00000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(</a:t>
            </a:r>
            <a:r>
              <a:rPr lang="en-US" altLang="zh-TW" sz="2400" b="1" dirty="0">
                <a:solidFill>
                  <a:srgbClr val="0000FF"/>
                </a:solidFill>
                <a:latin typeface="微軟正黑體"/>
                <a:ea typeface="微軟正黑體"/>
              </a:rPr>
              <a:t>5</a:t>
            </a:r>
            <a:r>
              <a:rPr lang="zh-TW" altLang="en-US" sz="2400" b="1" dirty="0">
                <a:solidFill>
                  <a:srgbClr val="0000FF"/>
                </a:solidFill>
                <a:latin typeface="微軟正黑體"/>
                <a:ea typeface="微軟正黑體"/>
              </a:rPr>
              <a:t>折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， 原價</a:t>
            </a:r>
            <a:r>
              <a:rPr lang="en-US" altLang="zh-TW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$3,000)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   </a:t>
            </a:r>
            <a:endParaRPr lang="en-US" altLang="zh-TW" sz="24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/>
              <a:ea typeface="微軟正黑體"/>
            </a:endParaRPr>
          </a:p>
          <a:p>
            <a:pPr>
              <a:defRPr/>
            </a:pPr>
            <a:r>
              <a:rPr lang="en-US" altLang="zh-TW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7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雙   </a:t>
            </a:r>
            <a:r>
              <a:rPr lang="en-US" altLang="zh-TW" sz="3600" b="1" dirty="0">
                <a:solidFill>
                  <a:srgbClr val="C00000"/>
                </a:solidFill>
                <a:latin typeface="微軟正黑體"/>
                <a:ea typeface="微軟正黑體"/>
              </a:rPr>
              <a:t>$2,000  </a:t>
            </a:r>
            <a:r>
              <a:rPr lang="zh-TW" altLang="en-US" sz="3600" b="1" dirty="0">
                <a:solidFill>
                  <a:srgbClr val="C00000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(</a:t>
            </a:r>
            <a:r>
              <a:rPr lang="en-US" altLang="zh-TW" sz="2400" b="1" dirty="0">
                <a:solidFill>
                  <a:srgbClr val="0000FF"/>
                </a:solidFill>
                <a:latin typeface="微軟正黑體"/>
                <a:ea typeface="微軟正黑體"/>
              </a:rPr>
              <a:t>48</a:t>
            </a:r>
            <a:r>
              <a:rPr lang="zh-TW" altLang="en-US" sz="2400" b="1" dirty="0">
                <a:solidFill>
                  <a:srgbClr val="0000FF"/>
                </a:solidFill>
                <a:latin typeface="微軟正黑體"/>
                <a:ea typeface="微軟正黑體"/>
              </a:rPr>
              <a:t>折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，原價</a:t>
            </a:r>
            <a:r>
              <a:rPr lang="en-US" altLang="zh-TW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4,200)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     </a:t>
            </a:r>
            <a:endParaRPr lang="en-US" altLang="zh-TW" b="1" dirty="0">
              <a:solidFill>
                <a:prstClr val="black">
                  <a:lumMod val="75000"/>
                  <a:lumOff val="25000"/>
                </a:prstClr>
              </a:solidFill>
              <a:latin typeface="微軟正黑體"/>
              <a:ea typeface="微軟正黑體"/>
            </a:endParaRPr>
          </a:p>
          <a:p>
            <a:pPr>
              <a:defRPr/>
            </a:pPr>
            <a:r>
              <a:rPr lang="en-US" altLang="zh-TW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10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雙 </a:t>
            </a:r>
            <a:r>
              <a:rPr lang="en-US" altLang="zh-TW" sz="3600" b="1" dirty="0">
                <a:solidFill>
                  <a:srgbClr val="C00000"/>
                </a:solidFill>
                <a:latin typeface="微軟正黑體"/>
                <a:ea typeface="微軟正黑體"/>
              </a:rPr>
              <a:t>$2,800 </a:t>
            </a:r>
            <a:r>
              <a:rPr lang="zh-TW" altLang="en-US" sz="3600" b="1" dirty="0">
                <a:solidFill>
                  <a:srgbClr val="C00000"/>
                </a:solidFill>
                <a:latin typeface="微軟正黑體"/>
                <a:ea typeface="微軟正黑體"/>
              </a:rPr>
              <a:t>  </a:t>
            </a:r>
            <a:r>
              <a:rPr lang="en-US" altLang="zh-TW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(</a:t>
            </a:r>
            <a:r>
              <a:rPr lang="en-US" altLang="zh-TW" sz="2400" b="1" dirty="0">
                <a:solidFill>
                  <a:srgbClr val="0000FF"/>
                </a:solidFill>
                <a:latin typeface="微軟正黑體"/>
                <a:ea typeface="微軟正黑體"/>
              </a:rPr>
              <a:t>47</a:t>
            </a:r>
            <a:r>
              <a:rPr lang="zh-TW" altLang="en-US" sz="2400" b="1" dirty="0">
                <a:solidFill>
                  <a:srgbClr val="0000FF"/>
                </a:solidFill>
                <a:latin typeface="微軟正黑體"/>
                <a:ea typeface="微軟正黑體"/>
              </a:rPr>
              <a:t>折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，原價</a:t>
            </a:r>
            <a:r>
              <a:rPr lang="en-US" altLang="zh-TW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$6000)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/>
                <a:ea typeface="微軟正黑體"/>
              </a:rPr>
              <a:t>    </a:t>
            </a:r>
            <a:endParaRPr lang="en-US" altLang="zh-TW" sz="2400" b="1" u="sng" dirty="0">
              <a:solidFill>
                <a:srgbClr val="0033CC"/>
              </a:solidFill>
              <a:latin typeface="微軟正黑體"/>
              <a:ea typeface="微軟正黑體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90500" y="4637088"/>
            <a:ext cx="6902450" cy="1662112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kumimoji="0" lang="zh-TW" altLang="en-US" sz="2400" b="1" dirty="0" smtClean="0">
                <a:solidFill>
                  <a:prstClr val="white"/>
                </a:solidFill>
                <a:latin typeface="微軟正黑體"/>
                <a:ea typeface="微軟正黑體"/>
              </a:rPr>
              <a:t>歡迎到  </a:t>
            </a:r>
            <a:r>
              <a:rPr kumimoji="0" lang="en-US" altLang="zh-TW" sz="3600" b="1" u="sng" dirty="0" smtClean="0">
                <a:solidFill>
                  <a:srgbClr val="FFFF00"/>
                </a:solidFill>
                <a:latin typeface="微軟正黑體"/>
                <a:ea typeface="微軟正黑體"/>
              </a:rPr>
              <a:t>NO.25</a:t>
            </a:r>
            <a:r>
              <a:rPr kumimoji="0" lang="zh-TW" altLang="en-US" sz="3200" b="1" u="sng" dirty="0" smtClean="0">
                <a:solidFill>
                  <a:srgbClr val="FFFF00"/>
                </a:solidFill>
                <a:latin typeface="微軟正黑體"/>
                <a:ea typeface="微軟正黑體"/>
              </a:rPr>
              <a:t> </a:t>
            </a:r>
            <a:r>
              <a:rPr kumimoji="0" lang="zh-TW" altLang="en-US" sz="2400" b="1" dirty="0" smtClean="0">
                <a:solidFill>
                  <a:prstClr val="white"/>
                </a:solidFill>
                <a:latin typeface="微軟正黑體"/>
                <a:ea typeface="微軟正黑體"/>
              </a:rPr>
              <a:t>  攤位找我們喔！</a:t>
            </a:r>
            <a:endParaRPr kumimoji="0" lang="en-US" altLang="zh-TW" sz="2400" b="1" dirty="0" smtClean="0">
              <a:solidFill>
                <a:prstClr val="white"/>
              </a:solidFill>
              <a:latin typeface="微軟正黑體"/>
              <a:ea typeface="微軟正黑體"/>
            </a:endParaRP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kumimoji="0" lang="zh-TW" altLang="en-US" sz="2400" b="1" dirty="0" smtClean="0">
                <a:solidFill>
                  <a:srgbClr val="FFFF00"/>
                </a:solidFill>
                <a:latin typeface="微軟正黑體"/>
                <a:ea typeface="微軟正黑體"/>
              </a:rPr>
              <a:t>夥伴商店名稱：</a:t>
            </a:r>
            <a:r>
              <a:rPr kumimoji="0" lang="en-US" altLang="zh-TW" sz="3200" b="1" u="sng" dirty="0" smtClean="0">
                <a:solidFill>
                  <a:srgbClr val="FFFF00"/>
                </a:solidFill>
                <a:latin typeface="微軟正黑體"/>
                <a:ea typeface="微軟正黑體"/>
              </a:rPr>
              <a:t>A.S.O</a:t>
            </a:r>
            <a:r>
              <a:rPr kumimoji="0" lang="zh-TW" altLang="en-US" sz="3200" b="1" u="sng" dirty="0" smtClean="0">
                <a:solidFill>
                  <a:srgbClr val="FFFF00"/>
                </a:solidFill>
                <a:latin typeface="微軟正黑體"/>
                <a:ea typeface="微軟正黑體"/>
              </a:rPr>
              <a:t> 阿瘦 </a:t>
            </a:r>
            <a:r>
              <a:rPr kumimoji="0" lang="en-US" altLang="zh-TW" sz="3200" b="1" u="sng" dirty="0" smtClean="0">
                <a:solidFill>
                  <a:srgbClr val="FFFF00"/>
                </a:solidFill>
                <a:latin typeface="微軟正黑體"/>
                <a:ea typeface="微軟正黑體"/>
              </a:rPr>
              <a:t>x </a:t>
            </a:r>
            <a:r>
              <a:rPr kumimoji="0" lang="en-US" altLang="zh-TW" sz="3200" b="1" u="sng" dirty="0" err="1" smtClean="0">
                <a:solidFill>
                  <a:srgbClr val="FFFF00"/>
                </a:solidFill>
                <a:latin typeface="微軟正黑體"/>
                <a:ea typeface="微軟正黑體"/>
              </a:rPr>
              <a:t>Comphy</a:t>
            </a:r>
            <a:r>
              <a:rPr kumimoji="0" lang="en-US" altLang="zh-TW" sz="3200" b="1" u="sng" dirty="0" smtClean="0">
                <a:solidFill>
                  <a:srgbClr val="FFFF00"/>
                </a:solidFill>
                <a:latin typeface="微軟正黑體"/>
                <a:ea typeface="微軟正黑體"/>
              </a:rPr>
              <a:t>+ </a:t>
            </a:r>
            <a:endParaRPr kumimoji="0" lang="zh-TW" altLang="en-US" sz="2400" b="1" u="sng" dirty="0" smtClean="0">
              <a:solidFill>
                <a:srgbClr val="FFFF00"/>
              </a:solidFill>
              <a:latin typeface="微軟正黑體"/>
              <a:ea typeface="微軟正黑體"/>
            </a:endParaRPr>
          </a:p>
        </p:txBody>
      </p:sp>
      <p:sp>
        <p:nvSpPr>
          <p:cNvPr id="9221" name="文字方塊 11"/>
          <p:cNvSpPr txBox="1">
            <a:spLocks noChangeArrowheads="1"/>
          </p:cNvSpPr>
          <p:nvPr/>
        </p:nvSpPr>
        <p:spPr bwMode="auto">
          <a:xfrm>
            <a:off x="0" y="677863"/>
            <a:ext cx="8064500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TW" altLang="en-US" sz="4000" b="1" dirty="0" smtClean="0">
                <a:solidFill>
                  <a:prstClr val="black"/>
                </a:solidFill>
                <a:latin typeface="微軟正黑體"/>
                <a:ea typeface="微軟正黑體"/>
              </a:rPr>
              <a:t>美安夥伴專屬！</a:t>
            </a:r>
            <a:r>
              <a:rPr kumimoji="0" lang="en-US" altLang="zh-TW" sz="4000" b="1" dirty="0" smtClean="0">
                <a:solidFill>
                  <a:prstClr val="black"/>
                </a:solidFill>
                <a:latin typeface="微軟正黑體"/>
                <a:ea typeface="微軟正黑體"/>
              </a:rPr>
              <a:t>4/29.30</a:t>
            </a:r>
            <a:r>
              <a:rPr kumimoji="0" lang="zh-TW" altLang="en-US" sz="4000" b="1" dirty="0" smtClean="0">
                <a:solidFill>
                  <a:prstClr val="black"/>
                </a:solidFill>
                <a:latin typeface="微軟正黑體"/>
                <a:ea typeface="微軟正黑體"/>
              </a:rPr>
              <a:t> 大會限定！</a:t>
            </a:r>
            <a:endParaRPr kumimoji="0" lang="zh-TW" altLang="en-US" sz="4000" b="1" u="sng" dirty="0" smtClean="0">
              <a:solidFill>
                <a:prstClr val="black"/>
              </a:solidFill>
              <a:latin typeface="微軟正黑體"/>
              <a:ea typeface="微軟正黑體"/>
            </a:endParaRPr>
          </a:p>
        </p:txBody>
      </p:sp>
      <p:sp>
        <p:nvSpPr>
          <p:cNvPr id="5" name="橢圓形圖說文字 4"/>
          <p:cNvSpPr/>
          <p:nvPr/>
        </p:nvSpPr>
        <p:spPr>
          <a:xfrm>
            <a:off x="5940425" y="1557338"/>
            <a:ext cx="2879725" cy="2379662"/>
          </a:xfrm>
          <a:prstGeom prst="wedgeEllipseCallout">
            <a:avLst>
              <a:gd name="adj1" fmla="val -62201"/>
              <a:gd name="adj2" fmla="val 4581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FFFF00"/>
                </a:solidFill>
                <a:latin typeface="微軟正黑體"/>
                <a:ea typeface="微軟正黑體"/>
              </a:rPr>
              <a:t>超集殺！襪款全面</a:t>
            </a:r>
            <a:r>
              <a:rPr kumimoji="1" lang="en-US" altLang="zh-TW" sz="7200" b="1" dirty="0">
                <a:solidFill>
                  <a:srgbClr val="FFFF00"/>
                </a:solidFill>
                <a:latin typeface="微軟正黑體"/>
                <a:ea typeface="微軟正黑體"/>
              </a:rPr>
              <a:t>47</a:t>
            </a:r>
            <a:r>
              <a:rPr kumimoji="1" lang="zh-TW" altLang="en-US" sz="3200" b="1" dirty="0">
                <a:solidFill>
                  <a:srgbClr val="FFFF00"/>
                </a:solidFill>
                <a:latin typeface="微軟正黑體"/>
                <a:ea typeface="微軟正黑體"/>
              </a:rPr>
              <a:t>折</a:t>
            </a:r>
            <a:r>
              <a:rPr kumimoji="1" lang="zh-TW" altLang="en-US" b="1" dirty="0">
                <a:solidFill>
                  <a:srgbClr val="FFFF00"/>
                </a:solidFill>
                <a:latin typeface="微軟正黑體"/>
                <a:ea typeface="微軟正黑體"/>
              </a:rPr>
              <a:t>起</a:t>
            </a:r>
            <a:endParaRPr kumimoji="1" lang="zh-TW" altLang="en-US" sz="3200" b="1" dirty="0">
              <a:solidFill>
                <a:srgbClr val="FFFF00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91279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221163"/>
            <a:ext cx="25654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11225"/>
            <a:ext cx="4211637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橢圓 5"/>
          <p:cNvSpPr/>
          <p:nvPr/>
        </p:nvSpPr>
        <p:spPr>
          <a:xfrm>
            <a:off x="334963" y="884238"/>
            <a:ext cx="4452937" cy="55562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/>
                <a:ea typeface="微軟正黑體"/>
              </a:rPr>
              <a:t>2017/5/31</a:t>
            </a:r>
            <a:r>
              <a:rPr kumimoji="1" lang="zh-TW" alt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/>
                <a:ea typeface="微軟正黑體"/>
              </a:rPr>
              <a:t>前</a:t>
            </a:r>
            <a:endParaRPr kumimoji="1" lang="en-US" altLang="zh-TW" sz="32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/>
              <a:ea typeface="微軟正黑體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/>
                <a:ea typeface="微軟正黑體"/>
              </a:rPr>
              <a:t>單筆消費</a:t>
            </a:r>
            <a:endParaRPr kumimoji="1" lang="en-US" altLang="zh-TW" sz="32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/>
              <a:ea typeface="微軟正黑體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u="sng" dirty="0">
                <a:solidFill>
                  <a:srgbClr val="FF0000"/>
                </a:solidFill>
                <a:latin typeface="微軟正黑體"/>
                <a:ea typeface="微軟正黑體"/>
              </a:rPr>
              <a:t>滿</a:t>
            </a:r>
            <a:r>
              <a:rPr kumimoji="1" lang="en-US" altLang="zh-TW" sz="4000" b="1" u="sng" dirty="0">
                <a:solidFill>
                  <a:srgbClr val="FF0000"/>
                </a:solidFill>
                <a:latin typeface="微軟正黑體"/>
                <a:ea typeface="微軟正黑體"/>
              </a:rPr>
              <a:t>$5,000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/>
                <a:ea typeface="微軟正黑體"/>
              </a:rPr>
              <a:t>抽</a:t>
            </a:r>
            <a:r>
              <a:rPr kumimoji="1" lang="en-US" altLang="zh-TW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微軟正黑體"/>
                <a:ea typeface="微軟正黑體"/>
              </a:rPr>
              <a:t>Comphy</a:t>
            </a:r>
            <a:r>
              <a:rPr kumimoji="1" lang="en-US" altLang="zh-TW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/>
                <a:ea typeface="微軟正黑體"/>
              </a:rPr>
              <a:t>+</a:t>
            </a:r>
            <a:r>
              <a:rPr kumimoji="1" lang="zh-TW" alt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/>
                <a:ea typeface="微軟正黑體"/>
              </a:rPr>
              <a:t>網站購物金</a:t>
            </a:r>
            <a:r>
              <a:rPr kumimoji="1" lang="en-US" altLang="zh-TW" sz="3600" b="1" u="sng" dirty="0">
                <a:solidFill>
                  <a:srgbClr val="0033CC"/>
                </a:solidFill>
                <a:latin typeface="微軟正黑體"/>
                <a:ea typeface="微軟正黑體"/>
              </a:rPr>
              <a:t>1000</a:t>
            </a:r>
            <a:r>
              <a:rPr kumimoji="1" lang="zh-TW" altLang="en-US" sz="3600" b="1" u="sng" dirty="0">
                <a:solidFill>
                  <a:srgbClr val="0033CC"/>
                </a:solidFill>
                <a:latin typeface="微軟正黑體"/>
                <a:ea typeface="微軟正黑體"/>
              </a:rPr>
              <a:t>元</a:t>
            </a:r>
            <a:endParaRPr kumimoji="1" lang="en-US" altLang="zh-TW" sz="3600" b="1" u="sng" dirty="0">
              <a:solidFill>
                <a:srgbClr val="0033CC"/>
              </a:solidFill>
              <a:latin typeface="微軟正黑體"/>
              <a:ea typeface="微軟正黑體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/>
                <a:ea typeface="微軟正黑體"/>
              </a:rPr>
              <a:t>100</a:t>
            </a:r>
            <a:r>
              <a:rPr kumimoji="1" lang="zh-TW" alt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/>
                <a:ea typeface="微軟正黑體"/>
              </a:rPr>
              <a:t>份</a:t>
            </a:r>
            <a:endParaRPr kumimoji="1" lang="en-US" altLang="zh-TW" sz="36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/>
              <a:ea typeface="微軟正黑體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/>
                <a:ea typeface="微軟正黑體"/>
              </a:rPr>
              <a:t>(</a:t>
            </a:r>
            <a:r>
              <a:rPr kumimoji="1" lang="zh-TW" alt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/>
                <a:ea typeface="微軟正黑體"/>
              </a:rPr>
              <a:t>等同現金</a:t>
            </a:r>
            <a:r>
              <a:rPr kumimoji="1" lang="en-US" altLang="zh-TW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/>
                <a:ea typeface="微軟正黑體"/>
              </a:rPr>
              <a:t>)</a:t>
            </a:r>
            <a:endParaRPr kumimoji="1" lang="zh-TW" altLang="en-US" sz="24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/>
              <a:ea typeface="微軟正黑體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white"/>
              </a:solidFill>
            </a:endParaRPr>
          </a:p>
        </p:txBody>
      </p:sp>
      <p:pic>
        <p:nvPicPr>
          <p:cNvPr id="9221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76250"/>
            <a:ext cx="21367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7950" y="6505575"/>
            <a:ext cx="72945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400" b="1" dirty="0">
                <a:solidFill>
                  <a:prstClr val="black"/>
                </a:solidFill>
                <a:latin typeface="微軟正黑體"/>
                <a:ea typeface="微軟正黑體"/>
              </a:rPr>
              <a:t>* $1000 </a:t>
            </a:r>
            <a:r>
              <a:rPr kumimoji="1" lang="zh-TW" altLang="en-US" sz="1400" b="1" dirty="0">
                <a:solidFill>
                  <a:prstClr val="black"/>
                </a:solidFill>
                <a:latin typeface="微軟正黑體"/>
                <a:ea typeface="微軟正黑體"/>
              </a:rPr>
              <a:t>購物金使用規則：</a:t>
            </a:r>
            <a:r>
              <a:rPr kumimoji="1" lang="en-US" altLang="zh-TW" sz="1400" b="1" dirty="0">
                <a:solidFill>
                  <a:prstClr val="black"/>
                </a:solidFill>
                <a:latin typeface="微軟正黑體"/>
                <a:ea typeface="微軟正黑體"/>
              </a:rPr>
              <a:t>8/31 </a:t>
            </a:r>
            <a:r>
              <a:rPr kumimoji="1" lang="zh-TW" altLang="en-US" sz="1400" b="1" dirty="0">
                <a:solidFill>
                  <a:prstClr val="black"/>
                </a:solidFill>
                <a:latin typeface="微軟正黑體"/>
                <a:ea typeface="微軟正黑體"/>
              </a:rPr>
              <a:t>前回購，單筆訂單達 </a:t>
            </a:r>
            <a:r>
              <a:rPr kumimoji="1" lang="en-US" altLang="zh-TW" sz="1400" b="1" dirty="0">
                <a:solidFill>
                  <a:prstClr val="black"/>
                </a:solidFill>
                <a:latin typeface="微軟正黑體"/>
                <a:ea typeface="微軟正黑體"/>
              </a:rPr>
              <a:t>$3000 </a:t>
            </a:r>
            <a:r>
              <a:rPr kumimoji="1" lang="zh-TW" altLang="en-US" sz="1400" b="1" dirty="0">
                <a:solidFill>
                  <a:prstClr val="black"/>
                </a:solidFill>
                <a:latin typeface="微軟正黑體"/>
                <a:ea typeface="微軟正黑體"/>
              </a:rPr>
              <a:t>現折 </a:t>
            </a:r>
            <a:r>
              <a:rPr kumimoji="1" lang="en-US" altLang="zh-TW" sz="1400" b="1" dirty="0">
                <a:solidFill>
                  <a:prstClr val="black"/>
                </a:solidFill>
                <a:latin typeface="微軟正黑體"/>
                <a:ea typeface="微軟正黑體"/>
              </a:rPr>
              <a:t>$1000</a:t>
            </a:r>
            <a:r>
              <a:rPr kumimoji="1" lang="zh-TW" altLang="en-US" sz="1400" b="1" dirty="0">
                <a:solidFill>
                  <a:prstClr val="black"/>
                </a:solidFill>
                <a:latin typeface="微軟正黑體"/>
                <a:ea typeface="微軟正黑體"/>
              </a:rPr>
              <a:t>（新品除外</a:t>
            </a:r>
            <a:r>
              <a:rPr kumimoji="1" lang="zh-TW" altLang="en-US" sz="1400" dirty="0">
                <a:solidFill>
                  <a:prstClr val="black"/>
                </a:solidFill>
                <a:latin typeface="微軟正黑體"/>
                <a:ea typeface="微軟正黑體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94858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6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76"/>
            <a:ext cx="9144000" cy="68580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09" y="0"/>
            <a:ext cx="4087091" cy="6858000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203200" y="18481"/>
            <a:ext cx="8897259" cy="4480948"/>
            <a:chOff x="246742" y="18481"/>
            <a:chExt cx="8897259" cy="4480948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799" y="18481"/>
              <a:ext cx="3914890" cy="3914890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46742" y="3614056"/>
              <a:ext cx="8897259" cy="885373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" t="73549" r="19710" b="22751"/>
            <a:stretch/>
          </p:blipFill>
          <p:spPr>
            <a:xfrm>
              <a:off x="358323" y="3715657"/>
              <a:ext cx="8655052" cy="682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062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164770" y="4653136"/>
            <a:ext cx="4570482" cy="1859434"/>
            <a:chOff x="6647845" y="2676131"/>
            <a:chExt cx="5865273" cy="4166026"/>
          </a:xfrm>
        </p:grpSpPr>
        <p:sp>
          <p:nvSpPr>
            <p:cNvPr id="6" name="Rectangle 1"/>
            <p:cNvSpPr/>
            <p:nvPr/>
          </p:nvSpPr>
          <p:spPr>
            <a:xfrm>
              <a:off x="6647845" y="2676131"/>
              <a:ext cx="5865273" cy="2275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88215">
                <a:defRPr/>
              </a:pPr>
              <a:r>
                <a:rPr lang="zh-TW" altLang="en-US" sz="6000" b="1" spc="-300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美安夥伴商店</a:t>
              </a:r>
              <a:endParaRPr lang="en-US" sz="6000" b="1" spc="-3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Rectangle 2"/>
            <p:cNvSpPr/>
            <p:nvPr/>
          </p:nvSpPr>
          <p:spPr>
            <a:xfrm>
              <a:off x="7363724" y="4773454"/>
              <a:ext cx="4433515" cy="20687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88215">
                <a:defRPr/>
              </a:pPr>
              <a:r>
                <a:rPr lang="zh-TW" altLang="en-US" sz="5400" b="1" spc="-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消費</a:t>
              </a:r>
              <a:r>
                <a:rPr lang="zh-TW" altLang="en-US" sz="5400" b="1" spc="-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轉收入</a:t>
              </a:r>
              <a:endParaRPr lang="en-US" sz="5400" b="1" spc="-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9458" name="Picture 2" descr="C:\Users\Julias\Desktop\shutterstock_3371224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472608" cy="440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0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9815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9157758" cy="6868319"/>
          </a:xfrm>
        </p:spPr>
      </p:pic>
    </p:spTree>
    <p:extLst>
      <p:ext uri="{BB962C8B-B14F-4D97-AF65-F5344CB8AC3E}">
        <p14:creationId xmlns:p14="http://schemas.microsoft.com/office/powerpoint/2010/main" val="196329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0441"/>
            <a:ext cx="9144000" cy="105978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r="1406" b="7589"/>
          <a:stretch/>
        </p:blipFill>
        <p:spPr>
          <a:xfrm>
            <a:off x="-1" y="495756"/>
            <a:ext cx="9158515" cy="4826236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275771" y="1598614"/>
            <a:ext cx="2931886" cy="883329"/>
          </a:xfrm>
          <a:prstGeom prst="round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i="1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1. 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黃金版位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5704114" y="365126"/>
            <a:ext cx="3033485" cy="883329"/>
          </a:xfrm>
          <a:prstGeom prst="round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i="1" dirty="0">
                <a:solidFill>
                  <a:srgbClr val="FF0000"/>
                </a:solidFill>
                <a:latin typeface="微軟正黑體" panose="020B0604030504040204" pitchFamily="34" charset="-120"/>
              </a:rPr>
              <a:t>2</a:t>
            </a:r>
            <a:r>
              <a:rPr lang="en-US" altLang="zh-TW" sz="4000" b="1" i="1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. </a:t>
            </a:r>
            <a:r>
              <a:rPr lang="zh-TW" altLang="en-US" sz="4000" b="1" i="1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每日限殺</a:t>
            </a:r>
            <a:endParaRPr lang="zh-TW" altLang="en-US" sz="2000" b="1" dirty="0">
              <a:solidFill>
                <a:srgbClr val="FF000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474686" y="3322768"/>
            <a:ext cx="2931886" cy="883329"/>
          </a:xfrm>
          <a:prstGeom prst="round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i="1" dirty="0">
                <a:solidFill>
                  <a:srgbClr val="FF0000"/>
                </a:solidFill>
                <a:latin typeface="微軟正黑體" panose="020B0604030504040204" pitchFamily="34" charset="-120"/>
              </a:rPr>
              <a:t>3</a:t>
            </a:r>
            <a:r>
              <a:rPr lang="en-US" altLang="zh-TW" sz="4000" b="1" i="1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. </a:t>
            </a:r>
            <a:r>
              <a:rPr lang="zh-TW" altLang="en-US" sz="4000" b="1" i="1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推薦商品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5682341" y="1901134"/>
            <a:ext cx="2931886" cy="883329"/>
          </a:xfrm>
          <a:prstGeom prst="round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i="1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4. </a:t>
            </a:r>
            <a:r>
              <a:rPr lang="zh-TW" altLang="en-US" sz="4000" b="1" i="1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活動專區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957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83732"/>
              </p:ext>
            </p:extLst>
          </p:nvPr>
        </p:nvGraphicFramePr>
        <p:xfrm>
          <a:off x="391886" y="1335316"/>
          <a:ext cx="8360228" cy="5050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3028"/>
                <a:gridCol w="4267200"/>
              </a:tblGrid>
              <a:tr h="60959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TW" altLang="en-US" sz="1800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800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PHILIPS</a:t>
                      </a:r>
                      <a:r>
                        <a:rPr lang="zh-TW" altLang="en-US" sz="1800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護齦音波震動牙刷 </a:t>
                      </a:r>
                      <a:r>
                        <a:rPr lang="en-US" altLang="zh-TW" sz="1800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HX6616</a:t>
                      </a:r>
                      <a:endParaRPr lang="zh-TW" altLang="en-US" sz="1800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TW" altLang="en-US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樂扣樂扣蒂芬妮藍絕美安心</a:t>
                      </a:r>
                      <a:r>
                        <a:rPr lang="en-US" altLang="zh-TW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件組</a:t>
                      </a:r>
                      <a:endParaRPr lang="zh-TW" altLang="en-US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266427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711200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售價：</a:t>
                      </a:r>
                      <a:r>
                        <a:rPr lang="en-US" altLang="zh-TW" sz="2400" strike="sngStrike" dirty="0" smtClean="0"/>
                        <a:t>$5,280</a:t>
                      </a:r>
                    </a:p>
                    <a:p>
                      <a:r>
                        <a:rPr lang="zh-TW" altLang="en-US" sz="2400" dirty="0" smtClean="0"/>
                        <a:t>特價：</a:t>
                      </a:r>
                      <a:r>
                        <a:rPr lang="en-US" altLang="zh-TW" sz="2400" strike="sngStrike" dirty="0" smtClean="0"/>
                        <a:t>$4,980</a:t>
                      </a:r>
                      <a:r>
                        <a:rPr lang="zh-TW" altLang="en-US" sz="2400" strike="sngStrike" dirty="0" smtClean="0"/>
                        <a:t> </a:t>
                      </a:r>
                      <a:endParaRPr lang="zh-TW" altLang="en-US" sz="2400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售價：</a:t>
                      </a:r>
                      <a:r>
                        <a:rPr lang="en-US" altLang="zh-TW" sz="2400" strike="sngStrike" dirty="0" smtClean="0"/>
                        <a:t>$2,099</a:t>
                      </a:r>
                    </a:p>
                    <a:p>
                      <a:r>
                        <a:rPr lang="zh-TW" altLang="en-US" sz="2400" dirty="0" smtClean="0"/>
                        <a:t>特價：</a:t>
                      </a:r>
                      <a:r>
                        <a:rPr lang="en-US" altLang="zh-TW" sz="2400" strike="sngStrike" dirty="0" smtClean="0"/>
                        <a:t>$1,549</a:t>
                      </a:r>
                      <a:endParaRPr lang="zh-TW" altLang="en-US" sz="2400" strike="sngStrike" dirty="0" smtClean="0"/>
                    </a:p>
                  </a:txBody>
                  <a:tcPr/>
                </a:tc>
              </a:tr>
              <a:tr h="923658"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美安特殺價 </a:t>
                      </a:r>
                      <a:r>
                        <a:rPr lang="en-US" altLang="zh-TW" sz="5400" dirty="0" smtClean="0">
                          <a:solidFill>
                            <a:srgbClr val="FF0000"/>
                          </a:solidFill>
                        </a:rPr>
                        <a:t>$2,980</a:t>
                      </a:r>
                      <a:r>
                        <a:rPr lang="zh-TW" altLang="en-US" sz="5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zh-TW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美安特殺價 </a:t>
                      </a:r>
                      <a:r>
                        <a:rPr lang="en-US" altLang="zh-TW" sz="5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$999</a:t>
                      </a:r>
                      <a:r>
                        <a:rPr lang="zh-TW" altLang="en-US" sz="5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957940" y="580571"/>
            <a:ext cx="7082971" cy="725715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美安會員專屬 </a:t>
            </a:r>
            <a:r>
              <a:rPr lang="en-US" altLang="zh-TW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5</a:t>
            </a:r>
            <a:r>
              <a:rPr lang="zh-TW" alt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月 結帳</a:t>
            </a:r>
            <a:r>
              <a:rPr lang="zh-TW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驚喜</a:t>
            </a:r>
            <a:r>
              <a:rPr lang="zh-TW" alt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價 </a:t>
            </a:r>
            <a:endParaRPr lang="zh-TW" alt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4" y="2075546"/>
            <a:ext cx="2451916" cy="2451916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7581333" y="3972886"/>
            <a:ext cx="11612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solidFill>
                  <a:srgbClr val="002060"/>
                </a:solidFill>
              </a:rPr>
              <a:t>2L</a:t>
            </a:r>
            <a:r>
              <a:rPr lang="zh-TW" altLang="en-US" sz="1600" b="1" dirty="0" smtClean="0">
                <a:solidFill>
                  <a:srgbClr val="002060"/>
                </a:solidFill>
              </a:rPr>
              <a:t> * </a:t>
            </a:r>
            <a:r>
              <a:rPr lang="en-US" altLang="zh-TW" sz="1600" b="1" dirty="0" smtClean="0">
                <a:solidFill>
                  <a:srgbClr val="002060"/>
                </a:solidFill>
              </a:rPr>
              <a:t>1</a:t>
            </a:r>
          </a:p>
          <a:p>
            <a:r>
              <a:rPr lang="en-US" altLang="zh-TW" sz="1600" b="1" dirty="0" smtClean="0">
                <a:solidFill>
                  <a:srgbClr val="002060"/>
                </a:solidFill>
              </a:rPr>
              <a:t>1L</a:t>
            </a:r>
            <a:r>
              <a:rPr lang="zh-TW" altLang="en-US" sz="1600" b="1" dirty="0" smtClean="0">
                <a:solidFill>
                  <a:srgbClr val="002060"/>
                </a:solidFill>
              </a:rPr>
              <a:t> * </a:t>
            </a:r>
            <a:r>
              <a:rPr lang="en-US" altLang="zh-TW" sz="1600" b="1" dirty="0" smtClean="0">
                <a:solidFill>
                  <a:srgbClr val="002060"/>
                </a:solidFill>
              </a:rPr>
              <a:t>1</a:t>
            </a:r>
          </a:p>
          <a:p>
            <a:r>
              <a:rPr lang="en-US" altLang="zh-TW" sz="1600" b="1" dirty="0" smtClean="0">
                <a:solidFill>
                  <a:srgbClr val="002060"/>
                </a:solidFill>
              </a:rPr>
              <a:t>730 mL *1</a:t>
            </a:r>
          </a:p>
          <a:p>
            <a:r>
              <a:rPr lang="en-US" altLang="zh-TW" sz="1600" b="1" dirty="0" smtClean="0">
                <a:solidFill>
                  <a:srgbClr val="002060"/>
                </a:solidFill>
              </a:rPr>
              <a:t>650 mL *1</a:t>
            </a:r>
          </a:p>
          <a:p>
            <a:r>
              <a:rPr lang="en-US" altLang="zh-TW" sz="1600" b="1" dirty="0" smtClean="0">
                <a:solidFill>
                  <a:srgbClr val="002060"/>
                </a:solidFill>
              </a:rPr>
              <a:t>500 mL *1</a:t>
            </a:r>
          </a:p>
          <a:p>
            <a:r>
              <a:rPr lang="en-US" altLang="zh-TW" sz="1600" b="1" dirty="0" smtClean="0">
                <a:solidFill>
                  <a:srgbClr val="002060"/>
                </a:solidFill>
              </a:rPr>
              <a:t>380 mL *1</a:t>
            </a:r>
            <a:endParaRPr lang="zh-TW" altLang="en-US" sz="1600" b="1" dirty="0">
              <a:solidFill>
                <a:srgbClr val="002060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5" y="2037249"/>
            <a:ext cx="2528509" cy="2528509"/>
          </a:xfrm>
          <a:prstGeom prst="rect">
            <a:avLst/>
          </a:prstGeom>
        </p:spPr>
      </p:pic>
      <p:sp>
        <p:nvSpPr>
          <p:cNvPr id="14" name="流程圖: 接點 13"/>
          <p:cNvSpPr/>
          <p:nvPr/>
        </p:nvSpPr>
        <p:spPr>
          <a:xfrm>
            <a:off x="2794866" y="2075546"/>
            <a:ext cx="1673064" cy="167306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rgbClr val="FFFF00"/>
                </a:solidFill>
              </a:rPr>
              <a:t>56</a:t>
            </a:r>
            <a:r>
              <a:rPr lang="zh-TW" altLang="en-US" sz="4000" b="1" dirty="0" smtClean="0">
                <a:solidFill>
                  <a:srgbClr val="FFFF00"/>
                </a:solidFill>
              </a:rPr>
              <a:t>折</a:t>
            </a:r>
            <a:endParaRPr lang="zh-TW" altLang="en-US" sz="4000" b="1" dirty="0">
              <a:solidFill>
                <a:srgbClr val="FFFF00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2" y="2104574"/>
            <a:ext cx="1067932" cy="648239"/>
          </a:xfrm>
          <a:prstGeom prst="rect">
            <a:avLst/>
          </a:prstGeom>
        </p:spPr>
      </p:pic>
      <p:sp>
        <p:nvSpPr>
          <p:cNvPr id="16" name="流程圖: 接點 15"/>
          <p:cNvSpPr/>
          <p:nvPr/>
        </p:nvSpPr>
        <p:spPr>
          <a:xfrm>
            <a:off x="6957312" y="2080785"/>
            <a:ext cx="1734433" cy="173443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rgbClr val="FFFF00"/>
                </a:solidFill>
              </a:rPr>
              <a:t>48</a:t>
            </a:r>
            <a:r>
              <a:rPr lang="zh-TW" altLang="en-US" sz="4000" b="1" dirty="0" smtClean="0">
                <a:solidFill>
                  <a:srgbClr val="FFFF00"/>
                </a:solidFill>
              </a:rPr>
              <a:t>折</a:t>
            </a:r>
            <a:endParaRPr lang="zh-TW" altLang="en-US" sz="4000" b="1" dirty="0">
              <a:solidFill>
                <a:srgbClr val="FFFF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001170" y="6460873"/>
            <a:ext cx="488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0000FF"/>
                </a:solidFill>
              </a:rPr>
              <a:t>價格不公開，放入購物車結帳時才顯示特殺價</a:t>
            </a:r>
            <a:r>
              <a:rPr lang="en-US" altLang="zh-TW" dirty="0" smtClean="0">
                <a:solidFill>
                  <a:srgbClr val="0000FF"/>
                </a:solidFill>
              </a:rPr>
              <a:t>!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5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群組 6"/>
          <p:cNvGrpSpPr>
            <a:grpSpLocks/>
          </p:cNvGrpSpPr>
          <p:nvPr/>
        </p:nvGrpSpPr>
        <p:grpSpPr bwMode="auto">
          <a:xfrm>
            <a:off x="1258888" y="4013200"/>
            <a:ext cx="2724150" cy="1169988"/>
            <a:chOff x="305845" y="3355481"/>
            <a:chExt cx="2724538" cy="1168166"/>
          </a:xfrm>
        </p:grpSpPr>
        <p:sp>
          <p:nvSpPr>
            <p:cNvPr id="3" name="矩形 39"/>
            <p:cNvSpPr>
              <a:spLocks noChangeArrowheads="1"/>
            </p:cNvSpPr>
            <p:nvPr/>
          </p:nvSpPr>
          <p:spPr bwMode="auto">
            <a:xfrm>
              <a:off x="305845" y="3355481"/>
              <a:ext cx="2724538" cy="43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zh-TW" altLang="en-US" sz="2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entury Gothic" pitchFamily="34" charset="0"/>
                  <a:ea typeface="微軟正黑體" pitchFamily="34" charset="-120"/>
                </a:rPr>
                <a:t>赫斯特時尚媒體集團</a:t>
              </a:r>
            </a:p>
          </p:txBody>
        </p:sp>
        <p:sp>
          <p:nvSpPr>
            <p:cNvPr id="4" name="矩形 40"/>
            <p:cNvSpPr>
              <a:spLocks noChangeArrowheads="1"/>
            </p:cNvSpPr>
            <p:nvPr/>
          </p:nvSpPr>
          <p:spPr bwMode="auto">
            <a:xfrm>
              <a:off x="813917" y="3786609"/>
              <a:ext cx="1735384" cy="737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zh-TW" altLang="en-US" sz="210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entury Gothic" pitchFamily="34" charset="0"/>
                  <a:ea typeface="微軟正黑體" pitchFamily="34" charset="-120"/>
                </a:rPr>
                <a:t>總經理 </a:t>
              </a:r>
              <a:endParaRPr kumimoji="0" lang="en-US" altLang="zh-TW" sz="2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itchFamily="34" charset="0"/>
                <a:ea typeface="微軟正黑體" pitchFamily="34" charset="-12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TW" sz="21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Century Gothic" pitchFamily="34" charset="0"/>
                  <a:ea typeface="微軟正黑體" pitchFamily="34" charset="-120"/>
                </a:rPr>
                <a:t>Daisy Wang</a:t>
              </a:r>
              <a:endParaRPr kumimoji="0" lang="zh-TW" altLang="en-US" sz="2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itchFamily="34" charset="0"/>
                <a:ea typeface="微軟正黑體" pitchFamily="34" charset="-120"/>
              </a:endParaRPr>
            </a:p>
          </p:txBody>
        </p:sp>
      </p:grp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981075"/>
            <a:ext cx="2016125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78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5" name="群組 12"/>
          <p:cNvGrpSpPr>
            <a:grpSpLocks/>
          </p:cNvGrpSpPr>
          <p:nvPr/>
        </p:nvGrpSpPr>
        <p:grpSpPr bwMode="auto">
          <a:xfrm>
            <a:off x="957263" y="923925"/>
            <a:ext cx="7273925" cy="5281613"/>
            <a:chOff x="957502" y="692595"/>
            <a:chExt cx="7273491" cy="3961608"/>
          </a:xfrm>
        </p:grpSpPr>
        <p:cxnSp>
          <p:nvCxnSpPr>
            <p:cNvPr id="7" name="直線單箭頭接點 60"/>
            <p:cNvCxnSpPr/>
            <p:nvPr/>
          </p:nvCxnSpPr>
          <p:spPr>
            <a:xfrm flipV="1">
              <a:off x="1695645" y="2747820"/>
              <a:ext cx="5889274" cy="595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803" name="群組 11"/>
            <p:cNvGrpSpPr>
              <a:grpSpLocks/>
            </p:cNvGrpSpPr>
            <p:nvPr/>
          </p:nvGrpSpPr>
          <p:grpSpPr bwMode="auto">
            <a:xfrm>
              <a:off x="957502" y="692595"/>
              <a:ext cx="7273491" cy="3961608"/>
              <a:chOff x="957502" y="692595"/>
              <a:chExt cx="7273491" cy="3961608"/>
            </a:xfrm>
          </p:grpSpPr>
          <p:cxnSp>
            <p:nvCxnSpPr>
              <p:cNvPr id="3" name="直線單箭頭接點 46"/>
              <p:cNvCxnSpPr/>
              <p:nvPr/>
            </p:nvCxnSpPr>
            <p:spPr>
              <a:xfrm flipH="1" flipV="1">
                <a:off x="4502177" y="987900"/>
                <a:ext cx="0" cy="33852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805" name="矩形 26"/>
              <p:cNvSpPr>
                <a:spLocks noChangeArrowheads="1"/>
              </p:cNvSpPr>
              <p:nvPr/>
            </p:nvSpPr>
            <p:spPr bwMode="auto">
              <a:xfrm>
                <a:off x="3922250" y="692595"/>
                <a:ext cx="1107816" cy="277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zh-TW" altLang="en-US" sz="1800" b="1" smtClean="0">
                    <a:solidFill>
                      <a:srgbClr val="595959"/>
                    </a:solidFill>
                    <a:latin typeface="微軟正黑體" pitchFamily="34" charset="-120"/>
                    <a:ea typeface="微軟正黑體" pitchFamily="34" charset="-120"/>
                    <a:cs typeface="DIN Condensed Bold"/>
                  </a:rPr>
                  <a:t>高端消費</a:t>
                </a:r>
                <a:endParaRPr lang="en-US" altLang="zh-TW" sz="1800" b="1" smtClean="0">
                  <a:solidFill>
                    <a:srgbClr val="595959"/>
                  </a:solidFill>
                  <a:latin typeface="微軟正黑體" pitchFamily="34" charset="-120"/>
                  <a:ea typeface="微軟正黑體" pitchFamily="34" charset="-120"/>
                  <a:cs typeface="DIN Condensed Bold"/>
                </a:endParaRPr>
              </a:p>
            </p:txBody>
          </p:sp>
          <p:sp>
            <p:nvSpPr>
              <p:cNvPr id="33806" name="矩形 23"/>
              <p:cNvSpPr>
                <a:spLocks noChangeArrowheads="1"/>
              </p:cNvSpPr>
              <p:nvPr/>
            </p:nvSpPr>
            <p:spPr bwMode="auto">
              <a:xfrm>
                <a:off x="3948439" y="4377193"/>
                <a:ext cx="1107816" cy="277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zh-TW" altLang="en-US" sz="1800" b="1" smtClean="0">
                    <a:solidFill>
                      <a:srgbClr val="595959"/>
                    </a:solidFill>
                    <a:latin typeface="微軟正黑體" pitchFamily="34" charset="-120"/>
                    <a:ea typeface="微軟正黑體" pitchFamily="34" charset="-120"/>
                    <a:cs typeface="DIN Condensed Bold"/>
                  </a:rPr>
                  <a:t>平易消費</a:t>
                </a:r>
                <a:endParaRPr lang="en-US" altLang="zh-TW" sz="1800" b="1" smtClean="0">
                  <a:solidFill>
                    <a:srgbClr val="595959"/>
                  </a:solidFill>
                  <a:latin typeface="微軟正黑體" pitchFamily="34" charset="-120"/>
                  <a:ea typeface="微軟正黑體" pitchFamily="34" charset="-120"/>
                  <a:cs typeface="DIN Condensed Bold"/>
                </a:endParaRPr>
              </a:p>
            </p:txBody>
          </p:sp>
          <p:sp>
            <p:nvSpPr>
              <p:cNvPr id="33807" name="矩形 38"/>
              <p:cNvSpPr>
                <a:spLocks noChangeArrowheads="1"/>
              </p:cNvSpPr>
              <p:nvPr/>
            </p:nvSpPr>
            <p:spPr bwMode="auto">
              <a:xfrm>
                <a:off x="957502" y="2598840"/>
                <a:ext cx="646225" cy="277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zh-TW" altLang="en-US" sz="1800" b="1" smtClean="0">
                    <a:solidFill>
                      <a:srgbClr val="595959"/>
                    </a:solidFill>
                    <a:latin typeface="微軟正黑體" pitchFamily="34" charset="-120"/>
                    <a:ea typeface="微軟正黑體" pitchFamily="34" charset="-120"/>
                    <a:cs typeface="DIN Condensed Bold"/>
                  </a:rPr>
                  <a:t>實用</a:t>
                </a:r>
                <a:endParaRPr lang="en-US" altLang="zh-TW" sz="1800" b="1" smtClean="0">
                  <a:solidFill>
                    <a:srgbClr val="595959"/>
                  </a:solidFill>
                  <a:latin typeface="微軟正黑體" pitchFamily="34" charset="-120"/>
                  <a:ea typeface="微軟正黑體" pitchFamily="34" charset="-120"/>
                  <a:cs typeface="DIN Condensed Bold"/>
                </a:endParaRPr>
              </a:p>
            </p:txBody>
          </p:sp>
          <p:sp>
            <p:nvSpPr>
              <p:cNvPr id="33808" name="矩形 28"/>
              <p:cNvSpPr>
                <a:spLocks noChangeArrowheads="1"/>
              </p:cNvSpPr>
              <p:nvPr/>
            </p:nvSpPr>
            <p:spPr bwMode="auto">
              <a:xfrm>
                <a:off x="7584768" y="2615000"/>
                <a:ext cx="646225" cy="277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zh-TW" altLang="en-US" sz="1800" b="1" smtClean="0">
                    <a:solidFill>
                      <a:srgbClr val="595959"/>
                    </a:solidFill>
                    <a:latin typeface="微軟正黑體" pitchFamily="34" charset="-120"/>
                    <a:ea typeface="微軟正黑體" pitchFamily="34" charset="-120"/>
                    <a:cs typeface="DIN Condensed Bold"/>
                  </a:rPr>
                  <a:t>潮流</a:t>
                </a:r>
                <a:endParaRPr lang="en-US" altLang="zh-TW" sz="1800" b="1" smtClean="0">
                  <a:solidFill>
                    <a:srgbClr val="595959"/>
                  </a:solidFill>
                  <a:latin typeface="微軟正黑體" pitchFamily="34" charset="-120"/>
                  <a:ea typeface="微軟正黑體" pitchFamily="34" charset="-120"/>
                  <a:cs typeface="DIN Condensed Bold"/>
                </a:endParaRPr>
              </a:p>
            </p:txBody>
          </p:sp>
          <p:sp>
            <p:nvSpPr>
              <p:cNvPr id="9" name="等腰三角形 8"/>
              <p:cNvSpPr/>
              <p:nvPr/>
            </p:nvSpPr>
            <p:spPr>
              <a:xfrm>
                <a:off x="2741746" y="1274870"/>
                <a:ext cx="3468480" cy="2554147"/>
              </a:xfrm>
              <a:prstGeom prst="triangle">
                <a:avLst>
                  <a:gd name="adj" fmla="val 50337"/>
                </a:avLst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TW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2775" name="矩形 27"/>
          <p:cNvSpPr>
            <a:spLocks noChangeArrowheads="1"/>
          </p:cNvSpPr>
          <p:nvPr/>
        </p:nvSpPr>
        <p:spPr bwMode="auto">
          <a:xfrm>
            <a:off x="376238" y="304800"/>
            <a:ext cx="4494212" cy="5238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TW" altLang="en-US" sz="28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最具指標性的兩大時尚寶典</a:t>
            </a:r>
            <a:endParaRPr lang="en-US" altLang="zh-TW" sz="2800" b="1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776" name="文字方塊 13"/>
          <p:cNvSpPr txBox="1">
            <a:spLocks noChangeArrowheads="1"/>
          </p:cNvSpPr>
          <p:nvPr/>
        </p:nvSpPr>
        <p:spPr bwMode="auto">
          <a:xfrm>
            <a:off x="5076825" y="4508500"/>
            <a:ext cx="3890963" cy="923925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180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將時尚以平易近人的方式，帶入妳的生活、為妳的性感、活力、風格整體加分！</a:t>
            </a:r>
          </a:p>
        </p:txBody>
      </p:sp>
      <p:sp>
        <p:nvSpPr>
          <p:cNvPr id="32777" name="文字方塊 28"/>
          <p:cNvSpPr txBox="1">
            <a:spLocks noChangeArrowheads="1"/>
          </p:cNvSpPr>
          <p:nvPr/>
        </p:nvSpPr>
        <p:spPr bwMode="auto">
          <a:xfrm>
            <a:off x="4859338" y="549275"/>
            <a:ext cx="4545012" cy="3698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TW" altLang="en-US" sz="1800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營造藝術、時尚、美學的高端品味人生！</a:t>
            </a:r>
          </a:p>
        </p:txBody>
      </p:sp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9050" y="2543175"/>
            <a:ext cx="1387475" cy="18145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《Harper’s BAZAAR》國際中文版3月號  KAROLINA KURKOVA 超越維納斯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8988" y="1138238"/>
            <a:ext cx="1377950" cy="17859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5795963"/>
            <a:ext cx="7397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3692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6" grpId="0" animBg="1"/>
      <p:bldP spid="3277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9" descr="C:\Users\adriana.chen\Desktop\之\圖庫\新增資料夾\24d2f9451b3621afcf39625e9d03f17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7938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1873250" cy="1065213"/>
          </a:xfrm>
        </p:spPr>
        <p:txBody>
          <a:bodyPr/>
          <a:lstStyle/>
          <a:p>
            <a:pPr>
              <a:defRPr/>
            </a:pPr>
            <a:r>
              <a:rPr lang="zh-TW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她經濟</a:t>
            </a:r>
          </a:p>
        </p:txBody>
      </p:sp>
      <p:sp>
        <p:nvSpPr>
          <p:cNvPr id="33796" name="內容版面配置區 2"/>
          <p:cNvSpPr>
            <a:spLocks noGrp="1"/>
          </p:cNvSpPr>
          <p:nvPr>
            <p:ph idx="1"/>
          </p:nvPr>
        </p:nvSpPr>
        <p:spPr>
          <a:xfrm>
            <a:off x="461963" y="1263650"/>
            <a:ext cx="6413500" cy="1373188"/>
          </a:xfrm>
        </p:spPr>
        <p:txBody>
          <a:bodyPr/>
          <a:lstStyle/>
          <a:p>
            <a:r>
              <a:rPr lang="en-US" altLang="zh-TW" sz="2000" smtClean="0">
                <a:latin typeface="微軟正黑體" pitchFamily="34" charset="-120"/>
                <a:ea typeface="微軟正黑體" pitchFamily="34" charset="-120"/>
              </a:rPr>
              <a:t>2016 </a:t>
            </a:r>
            <a:r>
              <a:rPr lang="zh-TW" altLang="zh-TW" sz="2000" smtClean="0">
                <a:latin typeface="微軟正黑體" pitchFamily="34" charset="-120"/>
                <a:ea typeface="微軟正黑體" pitchFamily="34" charset="-120"/>
              </a:rPr>
              <a:t>根據萬事達卡調查，台灣女性消費商機高達</a:t>
            </a:r>
            <a:r>
              <a:rPr lang="en-US" altLang="zh-TW" sz="2000" smtClean="0">
                <a:latin typeface="微軟正黑體" pitchFamily="34" charset="-120"/>
                <a:ea typeface="微軟正黑體" pitchFamily="34" charset="-120"/>
              </a:rPr>
              <a:t>1.3</a:t>
            </a:r>
            <a:r>
              <a:rPr lang="zh-TW" altLang="zh-TW" sz="2000" smtClean="0">
                <a:latin typeface="微軟正黑體" pitchFamily="34" charset="-120"/>
                <a:ea typeface="微軟正黑體" pitchFamily="34" charset="-120"/>
              </a:rPr>
              <a:t>兆</a:t>
            </a:r>
            <a:r>
              <a:rPr lang="zh-TW" altLang="en-US" sz="2000" smtClean="0">
                <a:latin typeface="微軟正黑體" pitchFamily="34" charset="-120"/>
                <a:ea typeface="微軟正黑體" pitchFamily="34" charset="-120"/>
              </a:rPr>
              <a:t>，其中</a:t>
            </a:r>
            <a:r>
              <a:rPr lang="zh-TW" altLang="zh-TW" sz="200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sz="200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年輕女性的消費能力最值得大家重視</a:t>
            </a:r>
            <a:r>
              <a:rPr lang="zh-TW" altLang="en-US" sz="200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！</a:t>
            </a:r>
            <a:endParaRPr lang="en-US" altLang="zh-TW" sz="200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803" name="文字方塊 3"/>
          <p:cNvSpPr txBox="1">
            <a:spLocks noChangeArrowheads="1"/>
          </p:cNvSpPr>
          <p:nvPr/>
        </p:nvSpPr>
        <p:spPr bwMode="auto">
          <a:xfrm>
            <a:off x="5651500" y="6381750"/>
            <a:ext cx="422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kumimoji="1" lang="zh-TW" altLang="en-US" sz="1600" dirty="0" smtClean="0">
                <a:solidFill>
                  <a:srgbClr val="C0504D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資料提供：</a:t>
            </a:r>
            <a:r>
              <a:rPr kumimoji="1" lang="en-US" altLang="zh-TW" sz="1600" dirty="0" smtClean="0">
                <a:solidFill>
                  <a:srgbClr val="C0504D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ET</a:t>
            </a:r>
            <a:r>
              <a:rPr kumimoji="1" lang="zh-TW" altLang="en-US" sz="1600" dirty="0" smtClean="0">
                <a:solidFill>
                  <a:srgbClr val="C0504D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sz="1600" dirty="0" smtClean="0">
                <a:solidFill>
                  <a:srgbClr val="C0504D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today/</a:t>
            </a:r>
            <a:r>
              <a:rPr kumimoji="1" lang="zh-TW" altLang="en-US" sz="1600" dirty="0" smtClean="0">
                <a:solidFill>
                  <a:srgbClr val="C0504D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商周財富網</a:t>
            </a:r>
          </a:p>
        </p:txBody>
      </p:sp>
      <p:sp>
        <p:nvSpPr>
          <p:cNvPr id="3" name="矩形 2"/>
          <p:cNvSpPr/>
          <p:nvPr/>
        </p:nvSpPr>
        <p:spPr>
          <a:xfrm>
            <a:off x="460375" y="2492375"/>
            <a:ext cx="6624638" cy="16303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zh-TW" sz="2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2016 </a:t>
            </a:r>
            <a:r>
              <a:rPr kumimoji="1" lang="zh-TW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雙</a:t>
            </a:r>
            <a:r>
              <a:rPr kumimoji="1" lang="en-US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11</a:t>
            </a:r>
            <a:r>
              <a:rPr kumimoji="1" lang="zh-TW" altLang="en-US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，台灣</a:t>
            </a:r>
            <a:r>
              <a:rPr kumimoji="1" lang="zh-TW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以女性消費者居多，高達</a:t>
            </a:r>
            <a:r>
              <a:rPr kumimoji="1" lang="en-US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8 </a:t>
            </a:r>
            <a:r>
              <a:rPr kumimoji="1" lang="zh-TW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成女性瘋迷</a:t>
            </a:r>
            <a:r>
              <a:rPr kumimoji="1" lang="en-US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APP </a:t>
            </a:r>
            <a:r>
              <a:rPr kumimoji="1" lang="zh-TW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搶購，</a:t>
            </a:r>
            <a:r>
              <a:rPr kumimoji="1" lang="zh-TW" altLang="zh-TW" sz="2000" dirty="0">
                <a:solidFill>
                  <a:srgbClr val="C0504D">
                    <a:lumMod val="75000"/>
                  </a:srgbClr>
                </a:solidFill>
                <a:latin typeface="微軟正黑體" pitchFamily="34" charset="-120"/>
                <a:ea typeface="微軟正黑體" pitchFamily="34" charset="-120"/>
              </a:rPr>
              <a:t>更帶動「她商機」</a:t>
            </a:r>
            <a:r>
              <a:rPr kumimoji="1" lang="zh-TW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！其中以</a:t>
            </a:r>
            <a:r>
              <a:rPr kumimoji="1" lang="en-US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25 </a:t>
            </a:r>
            <a:r>
              <a:rPr kumimoji="1" lang="zh-TW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至</a:t>
            </a:r>
            <a:r>
              <a:rPr kumimoji="1" lang="en-US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34 </a:t>
            </a:r>
            <a:r>
              <a:rPr kumimoji="1" lang="zh-TW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歲的輕熟女消費佔比最高，搶購商品</a:t>
            </a:r>
            <a:r>
              <a:rPr kumimoji="1" lang="en-US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kumimoji="1" lang="zh-TW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大熱門類別為「美妝類」、「流行服裝類」、「美食</a:t>
            </a:r>
            <a:r>
              <a:rPr kumimoji="1" lang="en-US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/ </a:t>
            </a:r>
            <a:r>
              <a:rPr kumimoji="1" lang="zh-TW" altLang="zh-TW" sz="20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特產類」</a:t>
            </a:r>
            <a:endParaRPr kumimoji="1" lang="zh-TW" altLang="en-US" sz="20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811213" y="5084763"/>
            <a:ext cx="1366837" cy="64770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重視健康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2341563" y="5084763"/>
            <a:ext cx="1366837" cy="64770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尋找平衡點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3913188" y="5084763"/>
            <a:ext cx="1366837" cy="64770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 活動社交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5435600" y="5084763"/>
            <a:ext cx="1366838" cy="64770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自我成長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6981825" y="5084763"/>
            <a:ext cx="1366838" cy="64770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00" b="1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精明消費</a:t>
            </a:r>
          </a:p>
        </p:txBody>
      </p:sp>
    </p:spTree>
    <p:extLst>
      <p:ext uri="{BB962C8B-B14F-4D97-AF65-F5344CB8AC3E}">
        <p14:creationId xmlns:p14="http://schemas.microsoft.com/office/powerpoint/2010/main" val="375588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uild="p"/>
      <p:bldP spid="3" grpId="0"/>
      <p:bldP spid="4" grpId="0" animBg="1"/>
      <p:bldP spid="14" grpId="0" animBg="1"/>
      <p:bldP spid="19" grpId="0" animBg="1"/>
      <p:bldP spid="22" grpId="0" animBg="1"/>
      <p:bldP spid="2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r="162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橢圓 5"/>
          <p:cNvSpPr/>
          <p:nvPr/>
        </p:nvSpPr>
        <p:spPr>
          <a:xfrm>
            <a:off x="2279650" y="836613"/>
            <a:ext cx="6396038" cy="5761037"/>
          </a:xfrm>
          <a:prstGeom prst="ellipse">
            <a:avLst/>
          </a:prstGeom>
          <a:noFill/>
          <a:ln w="57150" cap="sq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7" name="橢圓 6"/>
          <p:cNvSpPr/>
          <p:nvPr/>
        </p:nvSpPr>
        <p:spPr>
          <a:xfrm>
            <a:off x="6651625" y="1125538"/>
            <a:ext cx="2316163" cy="2159000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網站</a:t>
            </a:r>
            <a:endParaRPr lang="en-US" altLang="zh-TW" sz="2800" b="1" dirty="0" smtClean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zh-TW" b="1" dirty="0" smtClean="0">
              <a:solidFill>
                <a:prstClr val="white"/>
              </a:solidFill>
              <a:latin typeface="Century Gothic" pitchFamily="34" charset="0"/>
              <a:ea typeface="微軟正黑體" pitchFamily="34" charset="-120"/>
              <a:cs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b="1" dirty="0" smtClean="0">
                <a:solidFill>
                  <a:prstClr val="white"/>
                </a:solidFill>
                <a:latin typeface="Century Gothic" pitchFamily="34" charset="0"/>
                <a:ea typeface="微軟正黑體" pitchFamily="34" charset="-120"/>
                <a:cs typeface="Tahoma" pitchFamily="34" charset="0"/>
              </a:rPr>
              <a:t>ELLE.com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b="1" dirty="0" smtClean="0">
                <a:solidFill>
                  <a:prstClr val="white"/>
                </a:solidFill>
                <a:latin typeface="Century Gothic" pitchFamily="34" charset="0"/>
                <a:ea typeface="微軟正黑體" pitchFamily="34" charset="-120"/>
                <a:cs typeface="Tahoma" pitchFamily="34" charset="0"/>
              </a:rPr>
              <a:t>Bazaar.com </a:t>
            </a:r>
          </a:p>
        </p:txBody>
      </p:sp>
      <p:sp>
        <p:nvSpPr>
          <p:cNvPr id="9" name="橢圓 8"/>
          <p:cNvSpPr/>
          <p:nvPr/>
        </p:nvSpPr>
        <p:spPr>
          <a:xfrm>
            <a:off x="4613275" y="185738"/>
            <a:ext cx="2222500" cy="2019300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600" b="1" dirty="0" smtClean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電子雜誌</a:t>
            </a:r>
            <a:endParaRPr lang="en-US" altLang="zh-TW" sz="2600" b="1" dirty="0" smtClean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b="1" smtClean="0">
                <a:solidFill>
                  <a:prstClr val="white"/>
                </a:solidFill>
                <a:latin typeface="Century Gothic" pitchFamily="34" charset="0"/>
                <a:ea typeface="微軟正黑體" pitchFamily="34" charset="-120"/>
                <a:cs typeface="Tahoma" pitchFamily="34" charset="0"/>
              </a:rPr>
              <a:t>Hami     </a:t>
            </a:r>
            <a:r>
              <a:rPr lang="en-US" altLang="zh-TW" b="1" dirty="0" err="1" smtClean="0">
                <a:solidFill>
                  <a:prstClr val="white"/>
                </a:solidFill>
                <a:latin typeface="Century Gothic" pitchFamily="34" charset="0"/>
                <a:ea typeface="微軟正黑體" pitchFamily="34" charset="-120"/>
                <a:cs typeface="Tahoma" pitchFamily="34" charset="0"/>
              </a:rPr>
              <a:t>mybook</a:t>
            </a:r>
            <a:endParaRPr lang="en-US" altLang="zh-TW" b="1" dirty="0" smtClean="0">
              <a:solidFill>
                <a:prstClr val="white"/>
              </a:solidFill>
              <a:latin typeface="Century Gothic" pitchFamily="34" charset="0"/>
              <a:ea typeface="微軟正黑體" pitchFamily="34" charset="-120"/>
              <a:cs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b="1" dirty="0" smtClean="0">
                <a:solidFill>
                  <a:prstClr val="white"/>
                </a:solidFill>
                <a:latin typeface="Century Gothic" pitchFamily="34" charset="0"/>
                <a:ea typeface="微軟正黑體" pitchFamily="34" charset="-120"/>
                <a:cs typeface="Tahoma" pitchFamily="34" charset="0"/>
              </a:rPr>
              <a:t>Apple store</a:t>
            </a:r>
          </a:p>
        </p:txBody>
      </p:sp>
      <p:sp>
        <p:nvSpPr>
          <p:cNvPr id="23" name="矩形 22"/>
          <p:cNvSpPr/>
          <p:nvPr/>
        </p:nvSpPr>
        <p:spPr>
          <a:xfrm>
            <a:off x="3136900" y="2697163"/>
            <a:ext cx="4003675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啟動</a:t>
            </a:r>
            <a:r>
              <a:rPr kumimoji="1" lang="en-US" altLang="zh-TW" sz="400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360</a:t>
            </a:r>
            <a:r>
              <a:rPr kumimoji="1" lang="zh-TW" altLang="en-US" sz="400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〫</a:t>
            </a:r>
            <a:endParaRPr kumimoji="1" lang="en-US" altLang="zh-TW" sz="4000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時尚生活體驗！</a:t>
            </a:r>
            <a:endParaRPr kumimoji="1" lang="en-US" altLang="zh-TW" sz="4000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2555875" y="4611688"/>
            <a:ext cx="2178050" cy="2079625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endParaRPr kumimoji="1" lang="en-US" altLang="zh-TW" sz="2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2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b="1" dirty="0">
                <a:solidFill>
                  <a:prstClr val="white"/>
                </a:solidFill>
                <a:latin typeface="Century Gothic" panose="020B0502020202020204" pitchFamily="34" charset="0"/>
              </a:rPr>
              <a:t>Bazaar club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b="1" dirty="0">
                <a:solidFill>
                  <a:prstClr val="white"/>
                </a:solidFill>
                <a:latin typeface="Century Gothic" panose="020B0502020202020204" pitchFamily="34" charset="0"/>
              </a:rPr>
              <a:t>ELLE run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4859338" y="4857750"/>
            <a:ext cx="2316162" cy="2017713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影音</a:t>
            </a:r>
            <a:endParaRPr lang="en-US" altLang="zh-TW" sz="2400" b="1" dirty="0" smtClean="0">
              <a:solidFill>
                <a:prstClr val="white"/>
              </a:solidFill>
              <a:latin typeface="Century Gothic" pitchFamily="34" charset="0"/>
              <a:ea typeface="微軟正黑體" pitchFamily="34" charset="-120"/>
              <a:cs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zh-TW" b="1" dirty="0" smtClean="0">
              <a:solidFill>
                <a:prstClr val="white"/>
              </a:solidFill>
              <a:latin typeface="Century Gothic" pitchFamily="34" charset="0"/>
              <a:ea typeface="微軟正黑體" pitchFamily="34" charset="-120"/>
              <a:cs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b="1" dirty="0" smtClean="0">
                <a:solidFill>
                  <a:prstClr val="white"/>
                </a:solidFill>
                <a:latin typeface="Century Gothic" pitchFamily="34" charset="0"/>
                <a:ea typeface="微軟正黑體" pitchFamily="34" charset="-120"/>
                <a:cs typeface="Tahoma" pitchFamily="34" charset="0"/>
              </a:rPr>
              <a:t>ELLE TV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b="1" dirty="0" smtClean="0">
                <a:solidFill>
                  <a:prstClr val="white"/>
                </a:solidFill>
                <a:latin typeface="Century Gothic" pitchFamily="34" charset="0"/>
                <a:ea typeface="微軟正黑體" pitchFamily="34" charset="-120"/>
                <a:cs typeface="Tahoma" pitchFamily="34" charset="0"/>
              </a:rPr>
              <a:t>Bazaar TV</a:t>
            </a:r>
            <a:endParaRPr lang="en-US" altLang="zh-TW" dirty="0" smtClean="0">
              <a:solidFill>
                <a:prstClr val="white"/>
              </a:solidFill>
              <a:latin typeface="Century Gothic" pitchFamily="34" charset="0"/>
              <a:ea typeface="微軟正黑體" pitchFamily="34" charset="-120"/>
              <a:cs typeface="Tahoma" pitchFamily="34" charset="0"/>
            </a:endParaRPr>
          </a:p>
        </p:txBody>
      </p:sp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301625" y="436563"/>
            <a:ext cx="2336800" cy="4848225"/>
            <a:chOff x="450850" y="352425"/>
            <a:chExt cx="2336800" cy="4848225"/>
          </a:xfrm>
        </p:grpSpPr>
        <p:pic>
          <p:nvPicPr>
            <p:cNvPr id="3" name="Picture 2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58377">
              <a:off x="450850" y="352425"/>
              <a:ext cx="2016125" cy="263683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1" descr="《Harper’s BAZAAR》國際中文版3月號  KAROLINA KURKOVA 超越維納斯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5650" y="2565400"/>
              <a:ext cx="2032000" cy="26352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橢圓 25"/>
          <p:cNvSpPr/>
          <p:nvPr/>
        </p:nvSpPr>
        <p:spPr>
          <a:xfrm>
            <a:off x="2279650" y="452438"/>
            <a:ext cx="2224088" cy="2019300"/>
          </a:xfrm>
          <a:prstGeom prst="ellipse">
            <a:avLst/>
          </a:prstGeom>
          <a:gradFill flip="none" rotWithShape="1">
            <a:gsLst>
              <a:gs pos="23000">
                <a:srgbClr val="7030A0"/>
              </a:gs>
              <a:gs pos="74000">
                <a:srgbClr val="7030A0"/>
              </a:gs>
              <a:gs pos="0">
                <a:schemeClr val="accent4">
                  <a:lumMod val="75000"/>
                </a:schemeClr>
              </a:gs>
              <a:gs pos="50000">
                <a:srgbClr val="7030A0"/>
              </a:gs>
              <a:gs pos="100000">
                <a:schemeClr val="accent4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600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美安</a:t>
            </a:r>
            <a:endParaRPr lang="en-US" altLang="zh-TW" sz="2600" b="1" dirty="0" smtClean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400" b="1" dirty="0" smtClean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  <a:cs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b="1" dirty="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  <a:cs typeface="Tahoma" pitchFamily="34" charset="0"/>
              </a:rPr>
              <a:t>Shop.com</a:t>
            </a:r>
            <a:endParaRPr lang="en-US" altLang="zh-TW" b="1" dirty="0" smtClean="0">
              <a:solidFill>
                <a:prstClr val="white"/>
              </a:solidFill>
              <a:latin typeface="Century Gothic" pitchFamily="34" charset="0"/>
              <a:ea typeface="微軟正黑體" pitchFamily="34" charset="-120"/>
              <a:cs typeface="Tahoma" pitchFamily="34" charset="0"/>
            </a:endParaRPr>
          </a:p>
        </p:txBody>
      </p:sp>
      <p:grpSp>
        <p:nvGrpSpPr>
          <p:cNvPr id="5" name="群組 4"/>
          <p:cNvGrpSpPr>
            <a:grpSpLocks/>
          </p:cNvGrpSpPr>
          <p:nvPr/>
        </p:nvGrpSpPr>
        <p:grpSpPr bwMode="auto">
          <a:xfrm>
            <a:off x="6813550" y="3429000"/>
            <a:ext cx="2154238" cy="2041525"/>
            <a:chOff x="6813551" y="3429000"/>
            <a:chExt cx="2154237" cy="2041525"/>
          </a:xfrm>
        </p:grpSpPr>
        <p:grpSp>
          <p:nvGrpSpPr>
            <p:cNvPr id="35853" name="群組 3"/>
            <p:cNvGrpSpPr>
              <a:grpSpLocks/>
            </p:cNvGrpSpPr>
            <p:nvPr/>
          </p:nvGrpSpPr>
          <p:grpSpPr bwMode="auto">
            <a:xfrm>
              <a:off x="6813551" y="3429000"/>
              <a:ext cx="2154237" cy="2041525"/>
              <a:chOff x="9144000" y="3490268"/>
              <a:chExt cx="2154237" cy="2041525"/>
            </a:xfrm>
          </p:grpSpPr>
          <p:sp>
            <p:nvSpPr>
              <p:cNvPr id="16" name="橢圓 15"/>
              <p:cNvSpPr/>
              <p:nvPr/>
            </p:nvSpPr>
            <p:spPr bwMode="auto">
              <a:xfrm>
                <a:off x="9144000" y="3490268"/>
                <a:ext cx="2154237" cy="2041525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US" altLang="zh-TW" dirty="0">
                  <a:solidFill>
                    <a:prstClr val="white"/>
                  </a:solidFill>
                  <a:latin typeface="Century Gothic" panose="020B0502020202020204" pitchFamily="34" charset="0"/>
                  <a:cs typeface="Tahoma"/>
                </a:endParaRPr>
              </a:p>
            </p:txBody>
          </p:sp>
          <p:sp>
            <p:nvSpPr>
              <p:cNvPr id="35858" name="矩形 7"/>
              <p:cNvSpPr>
                <a:spLocks noChangeArrowheads="1"/>
              </p:cNvSpPr>
              <p:nvPr/>
            </p:nvSpPr>
            <p:spPr bwMode="auto">
              <a:xfrm>
                <a:off x="9769474" y="3820479"/>
                <a:ext cx="903287" cy="52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kumimoji="1" lang="zh-TW" altLang="en-US" sz="2800" b="1" smtClean="0">
                    <a:solidFill>
                      <a:prstClr val="white"/>
                    </a:solidFill>
                    <a:latin typeface="微軟正黑體" pitchFamily="34" charset="-120"/>
                    <a:ea typeface="微軟正黑體" pitchFamily="34" charset="-120"/>
                    <a:cs typeface="Tahoma" pitchFamily="34" charset="0"/>
                  </a:rPr>
                  <a:t>社群</a:t>
                </a:r>
                <a:endParaRPr kumimoji="1" lang="zh-TW" altLang="en-US" sz="2800" smtClean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  <a:cs typeface="Tahoma" pitchFamily="34" charset="0"/>
                </a:endParaRPr>
              </a:p>
            </p:txBody>
          </p:sp>
        </p:grpSp>
        <p:pic>
          <p:nvPicPr>
            <p:cNvPr id="35854" name="Picture 24" descr="「instagram png」的圖片搜尋結果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699" y="4392427"/>
              <a:ext cx="408029" cy="408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5" name="Picture 26" descr="「line png」的圖片搜尋結果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399" y="4392427"/>
              <a:ext cx="398963" cy="39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6" name="Picture 28" descr="「facebook png」的圖片搜尋結果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3112" y="4355187"/>
              <a:ext cx="485403" cy="485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85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5795963"/>
            <a:ext cx="7397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850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3" grpId="0"/>
      <p:bldP spid="15" grpId="0" animBg="1"/>
      <p:bldP spid="11" grpId="0" animBg="1"/>
      <p:bldP spid="2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8329613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19" name="群組 5"/>
          <p:cNvGrpSpPr>
            <a:grpSpLocks/>
          </p:cNvGrpSpPr>
          <p:nvPr/>
        </p:nvGrpSpPr>
        <p:grpSpPr bwMode="auto">
          <a:xfrm>
            <a:off x="6661150" y="446088"/>
            <a:ext cx="2232025" cy="431800"/>
            <a:chOff x="3600881" y="4144879"/>
            <a:chExt cx="2231865" cy="432048"/>
          </a:xfrm>
        </p:grpSpPr>
        <p:sp>
          <p:nvSpPr>
            <p:cNvPr id="2" name="矩形 1"/>
            <p:cNvSpPr/>
            <p:nvPr/>
          </p:nvSpPr>
          <p:spPr>
            <a:xfrm>
              <a:off x="3600881" y="4144879"/>
              <a:ext cx="2231865" cy="432048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6876" name="矩形 2"/>
            <p:cNvSpPr>
              <a:spLocks noChangeArrowheads="1"/>
            </p:cNvSpPr>
            <p:nvPr/>
          </p:nvSpPr>
          <p:spPr bwMode="auto">
            <a:xfrm>
              <a:off x="3701049" y="4176132"/>
              <a:ext cx="2031528" cy="369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zh-TW" altLang="en-US" sz="1800" b="1" smtClean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三重幸福水漾公園</a:t>
              </a:r>
              <a:endParaRPr kumimoji="1" lang="zh-TW" altLang="en-US" sz="180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" name="群組 3"/>
          <p:cNvGrpSpPr>
            <a:grpSpLocks/>
          </p:cNvGrpSpPr>
          <p:nvPr/>
        </p:nvGrpSpPr>
        <p:grpSpPr bwMode="auto">
          <a:xfrm rot="825329">
            <a:off x="6275388" y="1674813"/>
            <a:ext cx="2887662" cy="3832225"/>
            <a:chOff x="6182987" y="-27954"/>
            <a:chExt cx="2961013" cy="3948540"/>
          </a:xfrm>
        </p:grpSpPr>
        <p:pic>
          <p:nvPicPr>
            <p:cNvPr id="36873" name="圖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987" y="-27954"/>
              <a:ext cx="2961013" cy="3948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4" name="文字方塊 28"/>
            <p:cNvSpPr txBox="1">
              <a:spLocks noChangeArrowheads="1"/>
            </p:cNvSpPr>
            <p:nvPr/>
          </p:nvSpPr>
          <p:spPr bwMode="auto">
            <a:xfrm>
              <a:off x="6182987" y="3575540"/>
              <a:ext cx="2918773" cy="332351"/>
            </a:xfrm>
            <a:prstGeom prst="rect">
              <a:avLst/>
            </a:prstGeom>
            <a:solidFill>
              <a:schemeClr val="tx1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zh-TW" altLang="en-US" sz="1800" b="1" smtClean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為愛而跑！流浪動物認養</a:t>
              </a:r>
              <a:endParaRPr lang="zh-TW" altLang="en-US" sz="1800" smtClean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2346230" y="138385"/>
            <a:ext cx="4314002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5/13</a:t>
            </a:r>
            <a:r>
              <a:rPr kumimoji="1" lang="zh-TW" altLang="en-US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（六）</a:t>
            </a:r>
            <a:r>
              <a:rPr kumimoji="1" lang="en-US" altLang="zh-TW" sz="2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7AM-11AM</a:t>
            </a:r>
            <a:endParaRPr kumimoji="1" lang="zh-TW" altLang="en-US" sz="2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5795963"/>
            <a:ext cx="7397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矩形 40"/>
          <p:cNvSpPr>
            <a:spLocks noChangeArrowheads="1"/>
          </p:cNvSpPr>
          <p:nvPr/>
        </p:nvSpPr>
        <p:spPr bwMode="auto">
          <a:xfrm>
            <a:off x="2195513" y="1268413"/>
            <a:ext cx="5716587" cy="830262"/>
          </a:xfrm>
          <a:prstGeom prst="rect">
            <a:avLst/>
          </a:prstGeom>
          <a:solidFill>
            <a:schemeClr val="tx2">
              <a:lumMod val="75000"/>
              <a:alpha val="69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ELLE</a:t>
            </a:r>
            <a:r>
              <a:rPr kumimoji="0" lang="zh-TW" altLang="en-US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X </a:t>
            </a:r>
            <a:r>
              <a:rPr kumimoji="0" lang="zh-TW" altLang="en-US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美安</a:t>
            </a:r>
            <a:endParaRPr kumimoji="0" lang="en-US" altLang="zh-TW" sz="2400" b="1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全新生活</a:t>
            </a:r>
            <a:r>
              <a:rPr lang="en-US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™21</a:t>
            </a:r>
            <a:r>
              <a:rPr lang="zh-TW" altLang="zh-TW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天挑戰</a:t>
            </a:r>
            <a:r>
              <a:rPr kumimoji="0" lang="zh-TW" altLang="en-US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0"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一同健康前行</a:t>
            </a:r>
            <a:r>
              <a:rPr kumimoji="0" lang="zh-TW" altLang="en-US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kumimoji="0" lang="zh-TW" alt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87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224948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6651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>
          <a:xfrm>
            <a:off x="51944" y="95120"/>
            <a:ext cx="9144000" cy="1139826"/>
          </a:xfrm>
          <a:prstGeom prst="rect">
            <a:avLst/>
          </a:prstGeom>
        </p:spPr>
        <p:txBody>
          <a:bodyPr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zh-TW" altLang="en-US" sz="6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特殊推動優勢</a:t>
            </a:r>
            <a:endParaRPr lang="en-US" altLang="zh-TW" sz="6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840794" y="1283659"/>
            <a:ext cx="2710082" cy="2395277"/>
            <a:chOff x="32298" y="1310563"/>
            <a:chExt cx="2155540" cy="3797213"/>
          </a:xfrm>
        </p:grpSpPr>
        <p:sp>
          <p:nvSpPr>
            <p:cNvPr id="9" name="_s1031"/>
            <p:cNvSpPr>
              <a:spLocks noChangeArrowheads="1"/>
            </p:cNvSpPr>
            <p:nvPr/>
          </p:nvSpPr>
          <p:spPr bwMode="auto">
            <a:xfrm>
              <a:off x="32298" y="1310563"/>
              <a:ext cx="2155540" cy="3797213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rgbClr val="FFFF99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pitchFamily="34" charset="0"/>
                  <a:ea typeface="微軟正黑體" pitchFamily="34" charset="-12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kumimoji="1" lang="en-US" altLang="zh-TW" sz="3200" b="1" smtClean="0">
                <a:solidFill>
                  <a:srgbClr val="FFFFFF"/>
                </a:solidFill>
                <a:latin typeface="微軟正黑體" pitchFamily="34" charset="-120"/>
              </a:endParaRPr>
            </a:p>
          </p:txBody>
        </p:sp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543" y="3224977"/>
              <a:ext cx="524648" cy="1566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03" y="1502520"/>
              <a:ext cx="458065" cy="1566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550" y="3209170"/>
              <a:ext cx="479586" cy="1582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20" descr="C:\Users\Julias\AppData\Local\Microsoft\Windows\Temporary Internet Files\Content.IE5\FU1JUQGN\MC90042419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763">
            <a:off x="5583154" y="1834811"/>
            <a:ext cx="16891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0" descr="C:\Users\Julias\AppData\Local\Microsoft\Windows\Temporary Internet Files\Content.IE5\FU1JUQGN\MC90042419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066">
            <a:off x="5469303" y="2314247"/>
            <a:ext cx="1499116" cy="96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 txBox="1">
            <a:spLocks/>
          </p:cNvSpPr>
          <p:nvPr/>
        </p:nvSpPr>
        <p:spPr>
          <a:xfrm>
            <a:off x="-28782" y="5781268"/>
            <a:ext cx="9144000" cy="685132"/>
          </a:xfrm>
          <a:prstGeom prst="rect">
            <a:avLst/>
          </a:prstGeom>
        </p:spPr>
        <p:txBody>
          <a:bodyPr/>
          <a:lstStyle>
            <a:lvl1pPr algn="ctr" defTabSz="1185185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zh-TW" altLang="en-US" sz="3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鼓勵消費 </a:t>
            </a:r>
            <a:r>
              <a:rPr lang="en-US" altLang="zh-TW" sz="3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 </a:t>
            </a:r>
            <a:r>
              <a:rPr lang="zh-TW" altLang="en-US" sz="3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大家都</a:t>
            </a:r>
            <a:r>
              <a:rPr lang="zh-TW" altLang="en-US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轉消費為收入</a:t>
            </a:r>
            <a:r>
              <a:rPr lang="en-US" altLang="zh-TW" sz="3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179513" y="3776785"/>
            <a:ext cx="8964488" cy="20284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50165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68580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91440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114300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1600200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057400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2514600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2971800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pPr marL="46037" indent="0" eaLnBrk="1" hangingPunct="1">
              <a:lnSpc>
                <a:spcPct val="40000"/>
              </a:lnSpc>
              <a:buNone/>
            </a:pPr>
            <a:endParaRPr kumimoji="0" lang="en-US" altLang="zh-TW" sz="3000" b="1" dirty="0">
              <a:solidFill>
                <a:srgbClr val="FFFF99"/>
              </a:solidFill>
              <a:latin typeface="微軟正黑體" pitchFamily="34" charset="-120"/>
            </a:endParaRPr>
          </a:p>
          <a:p>
            <a:pPr marL="46037" indent="0">
              <a:buNone/>
            </a:pP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超連鎖</a:t>
            </a:r>
            <a:r>
              <a:rPr lang="en-US" altLang="zh-TW" sz="3000" b="1" baseline="30000" dirty="0">
                <a:solidFill>
                  <a:schemeClr val="bg1"/>
                </a:solidFill>
                <a:latin typeface="微軟正黑體" panose="020B0604030504040204" pitchFamily="34" charset="-120"/>
              </a:rPr>
              <a:t>®</a:t>
            </a: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店主消費：自己獲得 </a:t>
            </a:r>
            <a:r>
              <a:rPr lang="en-US" altLang="zh-TW" sz="30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IBV</a:t>
            </a: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點數</a:t>
            </a: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！</a:t>
            </a:r>
            <a:endParaRPr lang="en-US" altLang="zh-TW" sz="3000" b="1" dirty="0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marL="46037" indent="0">
              <a:buNone/>
            </a:pP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優惠顧客消費：</a:t>
            </a:r>
            <a:r>
              <a:rPr lang="en-US" altLang="zh-TW" sz="30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1. </a:t>
            </a: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超</a:t>
            </a: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連鎖</a:t>
            </a:r>
            <a:r>
              <a:rPr lang="en-US" altLang="zh-TW" sz="3000" b="1" baseline="30000" dirty="0">
                <a:solidFill>
                  <a:schemeClr val="bg1"/>
                </a:solidFill>
                <a:latin typeface="微軟正黑體" panose="020B0604030504040204" pitchFamily="34" charset="-120"/>
              </a:rPr>
              <a:t>®</a:t>
            </a: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店主也可以獲得</a:t>
            </a:r>
            <a:r>
              <a:rPr lang="en-US" altLang="zh-TW" sz="30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IBV</a:t>
            </a: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點數</a:t>
            </a:r>
            <a:r>
              <a:rPr lang="en-US" altLang="zh-TW" sz="30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/>
            </a:r>
            <a:br>
              <a:rPr lang="en-US" altLang="zh-TW" sz="30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</a:br>
            <a:r>
              <a:rPr lang="en-US" altLang="zh-TW" sz="30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			2. </a:t>
            </a: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獲得</a:t>
            </a:r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現金回饋點數</a:t>
            </a:r>
            <a:r>
              <a:rPr lang="zh-TW" altLang="en-US" sz="3000" b="1" dirty="0" smtClean="0">
                <a:solidFill>
                  <a:schemeClr val="bg1"/>
                </a:solidFill>
                <a:latin typeface="微軟正黑體" panose="020B0604030504040204" pitchFamily="34" charset="-120"/>
              </a:rPr>
              <a:t>！</a:t>
            </a:r>
            <a:endParaRPr kumimoji="0" lang="zh-TW" altLang="en-US" sz="3000" dirty="0">
              <a:solidFill>
                <a:srgbClr val="FFFF99"/>
              </a:solidFill>
              <a:ea typeface="Helvetica Light"/>
            </a:endParaRPr>
          </a:p>
          <a:p>
            <a:pPr marL="46037" indent="0" eaLnBrk="1" hangingPunct="1">
              <a:lnSpc>
                <a:spcPct val="40000"/>
              </a:lnSpc>
              <a:buNone/>
            </a:pPr>
            <a:endParaRPr lang="zh-TW" altLang="zh-TW" sz="3000" b="0" dirty="0">
              <a:ea typeface="Helvetica Ligh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27131" y="1687708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自己買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59886" y="2795401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別人買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4089021" y="1948536"/>
            <a:ext cx="1145471" cy="8568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976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圖說文字 7"/>
          <p:cNvSpPr/>
          <p:nvPr/>
        </p:nvSpPr>
        <p:spPr>
          <a:xfrm>
            <a:off x="365125" y="835025"/>
            <a:ext cx="1549400" cy="790575"/>
          </a:xfrm>
          <a:prstGeom prst="wedgeRoundRectCallout">
            <a:avLst>
              <a:gd name="adj1" fmla="val -772"/>
              <a:gd name="adj2" fmla="val 7556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37891" name="Picture 19" descr="C:\Users\adriana.chen\Desktop\之\圖庫\新增資料夾\bd57832d412125ab5a60bd1df71483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-26988"/>
            <a:ext cx="3059112" cy="488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3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1460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1" lang="zh-TW" altLang="en-US" sz="2000" smtClean="0">
              <a:solidFill>
                <a:prstClr val="black"/>
              </a:solidFill>
            </a:endParaRPr>
          </a:p>
        </p:txBody>
      </p:sp>
      <p:sp>
        <p:nvSpPr>
          <p:cNvPr id="3" name="Rectangle 2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46050" cy="158750"/>
          </a:xfrm>
          <a:prstGeom prst="rect">
            <a:avLst/>
          </a:prstGeom>
          <a:solidFill>
            <a:schemeClr val="bg1"/>
          </a:solidFill>
          <a:ln w="9525"/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>
              <a:defRPr/>
            </a:pPr>
            <a:endParaRPr lang="en-GB" sz="1100" dirty="0">
              <a:solidFill>
                <a:srgbClr val="000000"/>
              </a:solidFill>
              <a:latin typeface="Tahoma"/>
              <a:cs typeface="Tahoma"/>
              <a:sym typeface="Tahoma"/>
            </a:endParaRPr>
          </a:p>
        </p:txBody>
      </p:sp>
      <p:sp>
        <p:nvSpPr>
          <p:cNvPr id="35845" name="文字方塊 3"/>
          <p:cNvSpPr txBox="1">
            <a:spLocks noChangeArrowheads="1"/>
          </p:cNvSpPr>
          <p:nvPr/>
        </p:nvSpPr>
        <p:spPr bwMode="auto">
          <a:xfrm>
            <a:off x="2757488" y="347663"/>
            <a:ext cx="3095625" cy="5222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TW" altLang="en-US" sz="28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美安會員獨家專案</a:t>
            </a:r>
          </a:p>
        </p:txBody>
      </p:sp>
      <p:sp>
        <p:nvSpPr>
          <p:cNvPr id="35847" name="文字方塊 3"/>
          <p:cNvSpPr txBox="1">
            <a:spLocks noChangeArrowheads="1"/>
          </p:cNvSpPr>
          <p:nvPr/>
        </p:nvSpPr>
        <p:spPr bwMode="auto">
          <a:xfrm>
            <a:off x="365125" y="1646238"/>
            <a:ext cx="36703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TW" sz="4800" b="1" smtClean="0">
                <a:solidFill>
                  <a:prstClr val="black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9</a:t>
            </a:r>
            <a:r>
              <a:rPr kumimoji="1" lang="zh-TW" altLang="en-US" sz="48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期</a:t>
            </a:r>
            <a:r>
              <a:rPr kumimoji="1" lang="zh-TW" altLang="en-US" sz="240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訂閱超值優惠價</a:t>
            </a:r>
            <a:endParaRPr lang="zh-TW" altLang="en-US" sz="2400" smtClean="0">
              <a:solidFill>
                <a:prstClr val="black"/>
              </a:solidFill>
              <a:latin typeface="KaiTi" pitchFamily="49" charset="-122"/>
              <a:ea typeface="KaiTi" pitchFamily="49" charset="-122"/>
              <a:cs typeface="Arial" pitchFamily="34" charset="0"/>
            </a:endParaRPr>
          </a:p>
        </p:txBody>
      </p:sp>
      <p:sp>
        <p:nvSpPr>
          <p:cNvPr id="2" name="文字方塊 1"/>
          <p:cNvSpPr txBox="1"/>
          <p:nvPr/>
        </p:nvSpPr>
        <p:spPr bwMode="auto">
          <a:xfrm rot="21078926">
            <a:off x="3890963" y="1871663"/>
            <a:ext cx="2528887" cy="708025"/>
          </a:xfrm>
          <a:prstGeom prst="round1Rect">
            <a:avLst>
              <a:gd name="adj" fmla="val 0"/>
            </a:avLst>
          </a:prstGeom>
          <a:solidFill>
            <a:srgbClr val="C00000"/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  <a:cs typeface="Arial" charset="0"/>
              </a:rPr>
              <a:t>$2,599</a:t>
            </a:r>
          </a:p>
        </p:txBody>
      </p:sp>
      <p:pic>
        <p:nvPicPr>
          <p:cNvPr id="3789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422275"/>
            <a:ext cx="24098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6" name="Picture 5" descr="Y:\02-LOGO+簡介+形象圖\01_LOGO檔案\ELLE\ELL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825500"/>
            <a:ext cx="1462088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3" descr="Y:\02-LOGO+簡介+形象圖\01_LOGO檔案\各刊logo集合\各刊logo集合-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906463"/>
            <a:ext cx="22574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6" name="文字方塊 6"/>
          <p:cNvSpPr txBox="1">
            <a:spLocks noChangeArrowheads="1"/>
          </p:cNvSpPr>
          <p:nvPr/>
        </p:nvSpPr>
        <p:spPr bwMode="auto">
          <a:xfrm>
            <a:off x="549275" y="979488"/>
            <a:ext cx="27289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28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方案</a:t>
            </a:r>
            <a:r>
              <a:rPr kumimoji="1" lang="en-US" altLang="zh-TW" sz="28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A</a:t>
            </a:r>
            <a:endParaRPr kumimoji="1" lang="zh-TW" altLang="en-US" sz="2800" b="1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" name="群組 6"/>
          <p:cNvGrpSpPr>
            <a:grpSpLocks/>
          </p:cNvGrpSpPr>
          <p:nvPr/>
        </p:nvGrpSpPr>
        <p:grpSpPr bwMode="auto">
          <a:xfrm>
            <a:off x="3605213" y="855663"/>
            <a:ext cx="1019175" cy="847725"/>
            <a:chOff x="3105320" y="2808553"/>
            <a:chExt cx="1018871" cy="847192"/>
          </a:xfrm>
        </p:grpSpPr>
        <p:sp>
          <p:nvSpPr>
            <p:cNvPr id="5" name="橢圓 4"/>
            <p:cNvSpPr/>
            <p:nvPr/>
          </p:nvSpPr>
          <p:spPr>
            <a:xfrm>
              <a:off x="3105320" y="2808553"/>
              <a:ext cx="847472" cy="84719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37920" name="文字方塊 7"/>
            <p:cNvSpPr txBox="1">
              <a:spLocks noChangeArrowheads="1"/>
            </p:cNvSpPr>
            <p:nvPr/>
          </p:nvSpPr>
          <p:spPr bwMode="auto">
            <a:xfrm>
              <a:off x="3116128" y="2920512"/>
              <a:ext cx="100806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TW" b="1" smtClean="0">
                  <a:solidFill>
                    <a:prstClr val="white"/>
                  </a:solidFill>
                  <a:latin typeface="Arial" pitchFamily="34" charset="0"/>
                </a:rPr>
                <a:t>OR</a:t>
              </a:r>
              <a:endParaRPr kumimoji="1" lang="zh-TW" altLang="en-US" b="1" smtClean="0">
                <a:solidFill>
                  <a:prstClr val="white"/>
                </a:solidFill>
                <a:latin typeface="Arial" pitchFamily="34" charset="0"/>
              </a:endParaRPr>
            </a:p>
          </p:txBody>
        </p:sp>
      </p:grpSp>
      <p:pic>
        <p:nvPicPr>
          <p:cNvPr id="3790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5795963"/>
            <a:ext cx="7397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65125" y="2392363"/>
            <a:ext cx="581818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44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zh-TW" altLang="en-US" sz="2400" b="1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立即獲得：</a:t>
            </a:r>
            <a:endParaRPr kumimoji="1" lang="en-US" altLang="zh-TW" sz="2400" b="1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fontAlgn="base" hangingPunct="1">
              <a:lnSpc>
                <a:spcPct val="144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TW" sz="2000" b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kumimoji="1" lang="zh-TW" altLang="en-US" sz="2000" b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吋硬殼飛機輪登機箱</a:t>
            </a: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2973388" y="3005138"/>
            <a:ext cx="3159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TW" sz="2000" b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+</a:t>
            </a:r>
            <a:r>
              <a:rPr kumimoji="1" lang="zh-TW" altLang="en-US" sz="2000" b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美安專屬旅行周邊</a:t>
            </a:r>
            <a:r>
              <a:rPr kumimoji="1" lang="en-US" altLang="zh-TW" sz="2000" b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kumimoji="1" lang="zh-TW" altLang="en-US" sz="2000" b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件組</a:t>
            </a:r>
            <a:endParaRPr kumimoji="1" lang="zh-TW" altLang="en-US" sz="200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0" name="十字形 29"/>
          <p:cNvSpPr/>
          <p:nvPr/>
        </p:nvSpPr>
        <p:spPr>
          <a:xfrm>
            <a:off x="2473325" y="5065713"/>
            <a:ext cx="311150" cy="309562"/>
          </a:xfrm>
          <a:prstGeom prst="plus">
            <a:avLst>
              <a:gd name="adj" fmla="val 39376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1" name="文字方塊 30"/>
          <p:cNvSpPr txBox="1">
            <a:spLocks noChangeArrowheads="1"/>
          </p:cNvSpPr>
          <p:nvPr/>
        </p:nvSpPr>
        <p:spPr bwMode="auto">
          <a:xfrm>
            <a:off x="493713" y="3357563"/>
            <a:ext cx="594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TW" sz="14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kumimoji="1" lang="zh-TW" altLang="en-US" sz="14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件組含：摺疊式旅行袋</a:t>
            </a:r>
            <a:r>
              <a:rPr kumimoji="1" lang="en-US" altLang="zh-TW" sz="14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+</a:t>
            </a:r>
            <a:r>
              <a:rPr kumimoji="1" lang="zh-TW" altLang="en-US" sz="1400" b="1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風格貼紙組</a:t>
            </a:r>
            <a:r>
              <a:rPr kumimoji="1" lang="en-US" altLang="zh-TW" sz="1400" b="1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+</a:t>
            </a:r>
            <a:r>
              <a:rPr kumimoji="1" lang="zh-TW" altLang="en-US" sz="1400" b="1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行李綁帶</a:t>
            </a:r>
            <a:r>
              <a:rPr kumimoji="1" lang="en-US" altLang="zh-TW" sz="1400" b="1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+</a:t>
            </a:r>
            <a:r>
              <a:rPr kumimoji="1" lang="zh-TW" altLang="en-US" sz="1400" b="1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專屬</a:t>
            </a:r>
            <a:r>
              <a:rPr kumimoji="1" lang="zh-TW" altLang="en-US" sz="14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保護套</a:t>
            </a:r>
            <a:endParaRPr kumimoji="1" lang="zh-TW" altLang="en-US" sz="1400" b="1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22238" y="6216650"/>
            <a:ext cx="4006850" cy="5048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立即享有現金回饋 </a:t>
            </a:r>
            <a:r>
              <a:rPr kumimoji="1" lang="en-US" altLang="zh-TW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7% + 6% IBV</a:t>
            </a:r>
            <a:endParaRPr kumimoji="1" lang="zh-TW" alt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" name="群組 8"/>
          <p:cNvGrpSpPr>
            <a:grpSpLocks/>
          </p:cNvGrpSpPr>
          <p:nvPr/>
        </p:nvGrpSpPr>
        <p:grpSpPr bwMode="auto">
          <a:xfrm>
            <a:off x="-38100" y="3382963"/>
            <a:ext cx="2665413" cy="2921000"/>
            <a:chOff x="-38100" y="3382963"/>
            <a:chExt cx="2665413" cy="2921000"/>
          </a:xfrm>
        </p:grpSpPr>
        <p:pic>
          <p:nvPicPr>
            <p:cNvPr id="37917" name="圖片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0" y="3382963"/>
              <a:ext cx="1792288" cy="268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8" name="圖片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325" y="3405188"/>
              <a:ext cx="1931988" cy="289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群組 5"/>
          <p:cNvGrpSpPr>
            <a:grpSpLocks/>
          </p:cNvGrpSpPr>
          <p:nvPr/>
        </p:nvGrpSpPr>
        <p:grpSpPr bwMode="auto">
          <a:xfrm>
            <a:off x="2424113" y="2992438"/>
            <a:ext cx="6746875" cy="4238625"/>
            <a:chOff x="2424113" y="2992438"/>
            <a:chExt cx="6746875" cy="4238625"/>
          </a:xfrm>
        </p:grpSpPr>
        <p:pic>
          <p:nvPicPr>
            <p:cNvPr id="37910" name="圖片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1213" y="4076700"/>
              <a:ext cx="2043112" cy="306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911" name="群組 5"/>
            <p:cNvGrpSpPr>
              <a:grpSpLocks/>
            </p:cNvGrpSpPr>
            <p:nvPr/>
          </p:nvGrpSpPr>
          <p:grpSpPr bwMode="auto">
            <a:xfrm>
              <a:off x="2424113" y="2992438"/>
              <a:ext cx="6746875" cy="4238625"/>
              <a:chOff x="2424113" y="2992438"/>
              <a:chExt cx="6746875" cy="4238625"/>
            </a:xfrm>
          </p:grpSpPr>
          <p:pic>
            <p:nvPicPr>
              <p:cNvPr id="37913" name="圖片 11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4113" y="3797300"/>
                <a:ext cx="2586037" cy="1724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4" name="圖片 13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1313" y="4078288"/>
                <a:ext cx="2103437" cy="3152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5" name="圖片 3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0150" y="2992438"/>
                <a:ext cx="2754313" cy="1836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6" name="圖片 5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9900" y="4537075"/>
                <a:ext cx="2351088" cy="1568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7912" name="圖片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0338" y="4822825"/>
              <a:ext cx="1271587" cy="84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11282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5847" grpId="0"/>
      <p:bldP spid="2" grpId="0" animBg="1"/>
      <p:bldP spid="36876" grpId="0"/>
      <p:bldP spid="17" grpId="0"/>
      <p:bldP spid="4" grpId="0"/>
      <p:bldP spid="30" grpId="0" animBg="1"/>
      <p:bldP spid="31" grpId="0"/>
      <p:bldP spid="3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2" descr="C:\Users\adriana.chen\Desktop\之\圖庫\新增資料夾\f4f75b08d58ed1c0ef8da650861b2f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468438"/>
            <a:ext cx="53721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0" descr="C:\Users\adriana.chen\Desktop\之\圖庫\新增資料夾\5ce3e9ec41159550288c4dfe0afc2e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1" b="29585"/>
          <a:stretch>
            <a:fillRect/>
          </a:stretch>
        </p:blipFill>
        <p:spPr bwMode="auto">
          <a:xfrm>
            <a:off x="6958013" y="0"/>
            <a:ext cx="21082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70">
            <a:off x="4848225" y="1730375"/>
            <a:ext cx="4221163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文字方塊 5"/>
          <p:cNvSpPr txBox="1">
            <a:spLocks noChangeArrowheads="1"/>
          </p:cNvSpPr>
          <p:nvPr/>
        </p:nvSpPr>
        <p:spPr bwMode="auto">
          <a:xfrm>
            <a:off x="684213" y="4584700"/>
            <a:ext cx="43211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TW" sz="140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• </a:t>
            </a:r>
            <a:r>
              <a:rPr lang="zh-TW" altLang="en-US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搭配手機就是個人專屬音箱！ </a:t>
            </a:r>
            <a:br>
              <a:rPr lang="zh-TW" altLang="en-US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• </a:t>
            </a:r>
            <a:r>
              <a:rPr lang="zh-TW" altLang="en-US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搭配電腦就是桌上立體音效喇叭！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2284413"/>
            <a:ext cx="91440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lnSpc>
                <a:spcPct val="14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微軟正黑體" pitchFamily="34" charset="-120"/>
              </a:rPr>
              <a:t>        </a:t>
            </a:r>
            <a:r>
              <a:rPr kumimoji="1" lang="zh-TW" altLang="en-US" sz="2400" b="1" dirty="0">
                <a:solidFill>
                  <a:srgbClr val="C00000"/>
                </a:solidFill>
                <a:latin typeface="Arial" charset="0"/>
                <a:ea typeface="微軟正黑體" pitchFamily="34" charset="-120"/>
              </a:rPr>
              <a:t>    </a:t>
            </a:r>
            <a:r>
              <a:rPr kumimoji="1" lang="en-US" altLang="zh-TW" sz="2400" b="1" dirty="0">
                <a:solidFill>
                  <a:srgbClr val="C00000"/>
                </a:solidFill>
                <a:latin typeface="Arial" charset="0"/>
                <a:ea typeface="微軟正黑體" pitchFamily="34" charset="-120"/>
              </a:rPr>
              <a:t>20</a:t>
            </a:r>
            <a:r>
              <a:rPr kumimoji="1" lang="zh-TW" altLang="en-US" sz="2400" b="1" dirty="0">
                <a:solidFill>
                  <a:srgbClr val="C00000"/>
                </a:solidFill>
                <a:latin typeface="Arial" charset="0"/>
                <a:ea typeface="微軟正黑體" pitchFamily="34" charset="-120"/>
              </a:rPr>
              <a:t>吋硬殼飛機輪登機箱 </a:t>
            </a:r>
            <a:endParaRPr kumimoji="1" lang="en-US" altLang="zh-TW" sz="2400" b="1" dirty="0">
              <a:solidFill>
                <a:srgbClr val="C00000"/>
              </a:solidFill>
              <a:latin typeface="Arial" charset="0"/>
              <a:ea typeface="微軟正黑體" pitchFamily="34" charset="-120"/>
            </a:endParaRPr>
          </a:p>
          <a:p>
            <a:pPr fontAlgn="base">
              <a:lnSpc>
                <a:spcPct val="14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400" b="1" dirty="0">
                <a:solidFill>
                  <a:srgbClr val="C00000"/>
                </a:solidFill>
                <a:latin typeface="Arial" charset="0"/>
                <a:ea typeface="微軟正黑體" pitchFamily="34" charset="-120"/>
              </a:rPr>
              <a:t>        + </a:t>
            </a:r>
            <a:r>
              <a:rPr kumimoji="1" lang="zh-TW" altLang="en-US" sz="2400" b="1" dirty="0">
                <a:solidFill>
                  <a:srgbClr val="C00000"/>
                </a:solidFill>
                <a:latin typeface="Arial" charset="0"/>
                <a:ea typeface="微軟正黑體" pitchFamily="34" charset="-120"/>
              </a:rPr>
              <a:t>美安專屬旅行周邊</a:t>
            </a:r>
            <a:r>
              <a:rPr kumimoji="1" lang="en-US" altLang="zh-TW" sz="2400" b="1" dirty="0">
                <a:solidFill>
                  <a:srgbClr val="C00000"/>
                </a:solidFill>
                <a:latin typeface="Arial" charset="0"/>
                <a:ea typeface="微軟正黑體" pitchFamily="34" charset="-120"/>
              </a:rPr>
              <a:t>4</a:t>
            </a:r>
            <a:r>
              <a:rPr kumimoji="1" lang="zh-TW" altLang="en-US" sz="2400" b="1" dirty="0">
                <a:solidFill>
                  <a:srgbClr val="C00000"/>
                </a:solidFill>
                <a:latin typeface="Arial" charset="0"/>
                <a:ea typeface="微軟正黑體" pitchFamily="34" charset="-120"/>
              </a:rPr>
              <a:t>件組</a:t>
            </a:r>
            <a:endParaRPr kumimoji="1" lang="en-US" altLang="zh-TW" sz="4000" b="1" dirty="0">
              <a:solidFill>
                <a:srgbClr val="C00000"/>
              </a:solidFill>
              <a:latin typeface="Arial" charset="0"/>
              <a:ea typeface="微軟正黑體" pitchFamily="34" charset="-120"/>
            </a:endParaRPr>
          </a:p>
        </p:txBody>
      </p:sp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5795963"/>
            <a:ext cx="7397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圓角矩形圖說文字 10"/>
          <p:cNvSpPr/>
          <p:nvPr/>
        </p:nvSpPr>
        <p:spPr>
          <a:xfrm>
            <a:off x="125413" y="125413"/>
            <a:ext cx="1549400" cy="792162"/>
          </a:xfrm>
          <a:prstGeom prst="wedgeRoundRectCallout">
            <a:avLst>
              <a:gd name="adj1" fmla="val -772"/>
              <a:gd name="adj2" fmla="val 75569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方案</a:t>
            </a:r>
            <a:r>
              <a:rPr kumimoji="1" lang="en-US" altLang="zh-TW" sz="28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B</a:t>
            </a:r>
            <a:endParaRPr kumimoji="1" lang="zh-TW" altLang="en-US" sz="2800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群組 3"/>
          <p:cNvGrpSpPr>
            <a:grpSpLocks/>
          </p:cNvGrpSpPr>
          <p:nvPr/>
        </p:nvGrpSpPr>
        <p:grpSpPr bwMode="auto">
          <a:xfrm>
            <a:off x="1520825" y="3392488"/>
            <a:ext cx="2451100" cy="973137"/>
            <a:chOff x="5677596" y="2509724"/>
            <a:chExt cx="2448632" cy="973007"/>
          </a:xfrm>
        </p:grpSpPr>
        <p:sp>
          <p:nvSpPr>
            <p:cNvPr id="38935" name="矩形 4"/>
            <p:cNvSpPr>
              <a:spLocks noChangeArrowheads="1"/>
            </p:cNvSpPr>
            <p:nvPr/>
          </p:nvSpPr>
          <p:spPr bwMode="auto">
            <a:xfrm>
              <a:off x="5848930" y="2991506"/>
              <a:ext cx="2277298" cy="49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fontAlgn="base" hangingPunct="1">
                <a:lnSpc>
                  <a:spcPct val="14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b="1" smtClean="0">
                  <a:solidFill>
                    <a:prstClr val="black"/>
                  </a:solidFill>
                  <a:ea typeface="微軟正黑體" pitchFamily="34" charset="-120"/>
                </a:rPr>
                <a:t>時尚音響小熊</a:t>
              </a:r>
              <a:endParaRPr lang="en-US" altLang="zh-TW" sz="2000" b="1" smtClean="0">
                <a:solidFill>
                  <a:prstClr val="black"/>
                </a:solidFill>
                <a:ea typeface="微軟正黑體" pitchFamily="34" charset="-120"/>
              </a:endParaRPr>
            </a:p>
          </p:txBody>
        </p:sp>
        <p:pic>
          <p:nvPicPr>
            <p:cNvPr id="38936" name="Picture 12" descr="「ALLSAINTS logo png」的圖片搜尋結果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7596" y="2509724"/>
              <a:ext cx="2017290" cy="887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群組 2"/>
          <p:cNvGrpSpPr>
            <a:grpSpLocks/>
          </p:cNvGrpSpPr>
          <p:nvPr/>
        </p:nvGrpSpPr>
        <p:grpSpPr bwMode="auto">
          <a:xfrm>
            <a:off x="4567238" y="2509838"/>
            <a:ext cx="1044575" cy="903287"/>
            <a:chOff x="3979275" y="1125538"/>
            <a:chExt cx="1234663" cy="1066800"/>
          </a:xfrm>
        </p:grpSpPr>
        <p:sp>
          <p:nvSpPr>
            <p:cNvPr id="14" name="橢圓 13"/>
            <p:cNvSpPr/>
            <p:nvPr/>
          </p:nvSpPr>
          <p:spPr bwMode="auto">
            <a:xfrm>
              <a:off x="4061836" y="1125538"/>
              <a:ext cx="1069541" cy="1066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934" name="矩形 1"/>
            <p:cNvSpPr>
              <a:spLocks noChangeArrowheads="1"/>
            </p:cNvSpPr>
            <p:nvPr/>
          </p:nvSpPr>
          <p:spPr bwMode="auto">
            <a:xfrm>
              <a:off x="3979275" y="1366550"/>
              <a:ext cx="1234663" cy="617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800" b="1" smtClean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加贈</a:t>
              </a:r>
            </a:p>
          </p:txBody>
        </p:sp>
      </p:grpSp>
      <p:sp>
        <p:nvSpPr>
          <p:cNvPr id="22" name="文字方塊 3"/>
          <p:cNvSpPr txBox="1">
            <a:spLocks noChangeArrowheads="1"/>
          </p:cNvSpPr>
          <p:nvPr/>
        </p:nvSpPr>
        <p:spPr bwMode="auto">
          <a:xfrm>
            <a:off x="-336550" y="1365250"/>
            <a:ext cx="4111625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smtClean="0">
                <a:solidFill>
                  <a:prstClr val="black"/>
                </a:solidFill>
                <a:ea typeface="微軟正黑體" pitchFamily="34" charset="-120"/>
                <a:cs typeface="Arial" pitchFamily="34" charset="0"/>
              </a:rPr>
              <a:t>9</a:t>
            </a:r>
            <a:r>
              <a:rPr lang="zh-TW" altLang="en-US" sz="44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期</a:t>
            </a:r>
            <a:r>
              <a:rPr lang="en-US" altLang="zh-TW" sz="44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+</a:t>
            </a:r>
            <a:r>
              <a:rPr lang="en-US" altLang="zh-TW" sz="4400" b="1" smtClean="0">
                <a:solidFill>
                  <a:prstClr val="black"/>
                </a:solidFill>
                <a:ea typeface="微軟正黑體" pitchFamily="34" charset="-120"/>
                <a:cs typeface="Arial" pitchFamily="34" charset="0"/>
              </a:rPr>
              <a:t>9</a:t>
            </a:r>
            <a:r>
              <a:rPr lang="zh-TW" altLang="en-US" sz="4400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期</a:t>
            </a:r>
            <a:endParaRPr lang="en-US" altLang="zh-TW" sz="4400" b="1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3" name="文字方塊 22"/>
          <p:cNvSpPr txBox="1"/>
          <p:nvPr/>
        </p:nvSpPr>
        <p:spPr bwMode="auto">
          <a:xfrm rot="21078926">
            <a:off x="2995613" y="1390650"/>
            <a:ext cx="2506662" cy="708025"/>
          </a:xfrm>
          <a:prstGeom prst="round1Rect">
            <a:avLst>
              <a:gd name="adj" fmla="val 0"/>
            </a:avLst>
          </a:prstGeom>
          <a:solidFill>
            <a:srgbClr val="C00000"/>
          </a:solidFill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軟正黑體" pitchFamily="34" charset="-120"/>
                <a:cs typeface="Arial" charset="0"/>
              </a:rPr>
              <a:t>$5,198</a:t>
            </a:r>
          </a:p>
        </p:txBody>
      </p:sp>
      <p:pic>
        <p:nvPicPr>
          <p:cNvPr id="24" name="Picture 5" descr="Y:\02-LOGO+簡介+形象圖\01_LOGO檔案\ELLE\ELL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85738"/>
            <a:ext cx="14605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Y:\02-LOGO+簡介+形象圖\01_LOGO檔案\各刊logo集合\各刊logo集合-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260350"/>
            <a:ext cx="22542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十字形 25"/>
          <p:cNvSpPr/>
          <p:nvPr/>
        </p:nvSpPr>
        <p:spPr>
          <a:xfrm>
            <a:off x="3679825" y="441325"/>
            <a:ext cx="339725" cy="349250"/>
          </a:xfrm>
          <a:prstGeom prst="plus">
            <a:avLst>
              <a:gd name="adj" fmla="val 39376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 rot="-488433">
            <a:off x="2984500" y="979488"/>
            <a:ext cx="1801813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b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訂閱超值優惠價</a:t>
            </a:r>
            <a:endParaRPr kumimoji="0" lang="zh-TW" altLang="en-US" b="1" smtClean="0">
              <a:solidFill>
                <a:prstClr val="black"/>
              </a:solidFill>
              <a:latin typeface="KaiTi" pitchFamily="49" charset="-122"/>
              <a:ea typeface="KaiTi" pitchFamily="49" charset="-122"/>
              <a:cs typeface="Arial" pitchFamily="34" charset="0"/>
            </a:endParaRPr>
          </a:p>
        </p:txBody>
      </p:sp>
      <p:grpSp>
        <p:nvGrpSpPr>
          <p:cNvPr id="20" name="群組 19"/>
          <p:cNvGrpSpPr>
            <a:grpSpLocks/>
          </p:cNvGrpSpPr>
          <p:nvPr/>
        </p:nvGrpSpPr>
        <p:grpSpPr bwMode="auto">
          <a:xfrm>
            <a:off x="69850" y="2127250"/>
            <a:ext cx="1044575" cy="903288"/>
            <a:chOff x="3979275" y="1125538"/>
            <a:chExt cx="1234663" cy="1066800"/>
          </a:xfrm>
        </p:grpSpPr>
        <p:sp>
          <p:nvSpPr>
            <p:cNvPr id="21" name="橢圓 20"/>
            <p:cNvSpPr/>
            <p:nvPr/>
          </p:nvSpPr>
          <p:spPr bwMode="auto">
            <a:xfrm>
              <a:off x="4061836" y="1125538"/>
              <a:ext cx="1069541" cy="10668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932" name="矩形 1"/>
            <p:cNvSpPr>
              <a:spLocks noChangeArrowheads="1"/>
            </p:cNvSpPr>
            <p:nvPr/>
          </p:nvSpPr>
          <p:spPr bwMode="auto">
            <a:xfrm>
              <a:off x="3979275" y="1366550"/>
              <a:ext cx="1234663" cy="617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2800" b="1" smtClean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r>
                <a:rPr lang="zh-TW" altLang="en-US" sz="2800" b="1" smtClean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組</a:t>
              </a:r>
            </a:p>
          </p:txBody>
        </p:sp>
      </p:grpSp>
      <p:sp>
        <p:nvSpPr>
          <p:cNvPr id="27" name="矩形 26"/>
          <p:cNvSpPr/>
          <p:nvPr/>
        </p:nvSpPr>
        <p:spPr>
          <a:xfrm>
            <a:off x="492125" y="5732463"/>
            <a:ext cx="4008438" cy="5048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立即享有現金回饋 </a:t>
            </a:r>
            <a:r>
              <a:rPr kumimoji="1" lang="en-US" altLang="zh-TW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7% + 6% IBV</a:t>
            </a:r>
            <a:endParaRPr kumimoji="1" lang="zh-TW" alt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38990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7" grpId="0"/>
      <p:bldP spid="22" grpId="0"/>
      <p:bldP spid="23" grpId="0" animBg="1"/>
      <p:bldP spid="26" grpId="0" animBg="1"/>
      <p:bldP spid="2" grpId="0"/>
      <p:bldP spid="2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9" name="Picture 13" descr="X:\美安專刊\羅琳照片\LorenRidinger-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5795963"/>
            <a:ext cx="7397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1"/>
          <p:cNvSpPr txBox="1">
            <a:spLocks noChangeArrowheads="1"/>
          </p:cNvSpPr>
          <p:nvPr/>
        </p:nvSpPr>
        <p:spPr bwMode="auto">
          <a:xfrm>
            <a:off x="323528" y="260648"/>
            <a:ext cx="2160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TW" altLang="en-US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美麗聖經</a:t>
            </a:r>
            <a:endParaRPr lang="zh-TW" altLang="en-US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925" y="4732338"/>
            <a:ext cx="1716088" cy="712787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2017</a:t>
            </a: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春夏</a:t>
            </a:r>
            <a:r>
              <a:rPr kumimoji="1"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時尚</a:t>
            </a:r>
            <a:endParaRPr kumimoji="1"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彩妝趨勢</a:t>
            </a:r>
          </a:p>
        </p:txBody>
      </p:sp>
      <p:sp>
        <p:nvSpPr>
          <p:cNvPr id="15" name="矩形 14"/>
          <p:cNvSpPr/>
          <p:nvPr/>
        </p:nvSpPr>
        <p:spPr>
          <a:xfrm>
            <a:off x="1885950" y="4732338"/>
            <a:ext cx="1716088" cy="712787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美安創辦人</a:t>
            </a:r>
            <a:r>
              <a:rPr kumimoji="1"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羅琳</a:t>
            </a:r>
            <a:endParaRPr kumimoji="1"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獨家專訪</a:t>
            </a:r>
          </a:p>
        </p:txBody>
      </p:sp>
      <p:sp>
        <p:nvSpPr>
          <p:cNvPr id="16" name="矩形 15"/>
          <p:cNvSpPr/>
          <p:nvPr/>
        </p:nvSpPr>
        <p:spPr>
          <a:xfrm>
            <a:off x="3733800" y="4732338"/>
            <a:ext cx="1716088" cy="712787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16</a:t>
            </a: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位成功</a:t>
            </a:r>
            <a:r>
              <a:rPr kumimoji="1"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超連鎖店主</a:t>
            </a: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心路分享</a:t>
            </a:r>
            <a:endParaRPr kumimoji="1"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779713" y="5524500"/>
            <a:ext cx="1716087" cy="712788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如何結合</a:t>
            </a: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</a:t>
            </a:r>
            <a:endParaRPr kumimoji="1"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媒體和網路購物</a:t>
            </a:r>
            <a:endParaRPr kumimoji="1"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74675" y="5516563"/>
            <a:ext cx="1716088" cy="712787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護膚保養</a:t>
            </a:r>
            <a:endParaRPr kumimoji="1"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飲食與運動</a:t>
            </a:r>
            <a:endParaRPr kumimoji="1"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美安影音check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4164013"/>
            <a:ext cx="3621087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4154">
            <a:off x="6045200" y="371475"/>
            <a:ext cx="263842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7679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 animBg="1"/>
      <p:bldP spid="15" grpId="0" animBg="1"/>
      <p:bldP spid="16" grpId="0" animBg="1"/>
      <p:bldP spid="18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C:\Users\adriana.chen\Desktop\之\圖庫\新增資料夾\d2f7c50e9d20caea10f27ad1a372b2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6363"/>
            <a:ext cx="4211638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8" descr="C:\Users\adriana.chen\Desktop\之\圖庫\新增資料夾\c9565cfa5b649285c5feb013ffc6e5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6" r="16580"/>
          <a:stretch>
            <a:fillRect/>
          </a:stretch>
        </p:blipFill>
        <p:spPr bwMode="auto">
          <a:xfrm>
            <a:off x="5719763" y="0"/>
            <a:ext cx="3424237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348038" y="2557463"/>
            <a:ext cx="5430837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dirty="0">
                <a:solidFill>
                  <a:srgbClr val="000000"/>
                </a:solidFill>
                <a:latin typeface="Arial" charset="0"/>
                <a:ea typeface="微軟正黑體" pitchFamily="34" charset="-120"/>
              </a:rPr>
              <a:t>單次購買</a:t>
            </a:r>
            <a:r>
              <a:rPr kumimoji="1" lang="en-US" altLang="zh-TW" sz="2400" dirty="0">
                <a:solidFill>
                  <a:srgbClr val="000000"/>
                </a:solidFill>
                <a:latin typeface="Arial" charset="0"/>
                <a:ea typeface="微軟正黑體" pitchFamily="34" charset="-120"/>
              </a:rPr>
              <a:t>50</a:t>
            </a:r>
            <a:r>
              <a:rPr kumimoji="1" lang="zh-TW" altLang="en-US" sz="2400" dirty="0">
                <a:solidFill>
                  <a:srgbClr val="000000"/>
                </a:solidFill>
                <a:latin typeface="Arial" charset="0"/>
                <a:ea typeface="微軟正黑體" pitchFamily="34" charset="-120"/>
              </a:rPr>
              <a:t>本  優惠價</a:t>
            </a:r>
            <a:r>
              <a:rPr kumimoji="1" lang="en-US" altLang="zh-TW" sz="2400" dirty="0">
                <a:solidFill>
                  <a:srgbClr val="000000"/>
                </a:solidFill>
                <a:latin typeface="Arial" charset="0"/>
                <a:ea typeface="微軟正黑體" pitchFamily="34" charset="-120"/>
              </a:rPr>
              <a:t>NT$</a:t>
            </a:r>
            <a:r>
              <a:rPr kumimoji="1"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軟正黑體" pitchFamily="34" charset="-120"/>
              </a:rPr>
              <a:t>5,750</a:t>
            </a:r>
            <a:r>
              <a:rPr kumimoji="1" lang="zh-TW" altLang="en-US" sz="2400" dirty="0">
                <a:solidFill>
                  <a:srgbClr val="000000"/>
                </a:solidFill>
                <a:latin typeface="Arial" charset="0"/>
                <a:ea typeface="微軟正黑體" pitchFamily="34" charset="-120"/>
              </a:rPr>
              <a:t>元</a:t>
            </a:r>
            <a:endParaRPr kumimoji="1" lang="en-US" altLang="zh-TW" sz="2400" dirty="0">
              <a:solidFill>
                <a:srgbClr val="000000"/>
              </a:solidFill>
              <a:latin typeface="Arial" charset="0"/>
              <a:ea typeface="微軟正黑體" pitchFamily="34" charset="-120"/>
            </a:endParaRPr>
          </a:p>
          <a:p>
            <a:pPr algn="r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平均每本只需要</a:t>
            </a:r>
            <a:r>
              <a:rPr kumimoji="1" lang="en-US" altLang="zh-TW" sz="2000" dirty="0">
                <a:solidFill>
                  <a:srgbClr val="000000"/>
                </a:solidFill>
                <a:latin typeface="Arial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115</a:t>
            </a:r>
            <a:r>
              <a:rPr kumimoji="1"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kumimoji="1"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r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dirty="0">
                <a:solidFill>
                  <a:srgbClr val="000000"/>
                </a:solidFill>
                <a:latin typeface="Arial" charset="0"/>
                <a:ea typeface="微軟正黑體" pitchFamily="34" charset="-120"/>
              </a:rPr>
              <a:t>單次購買</a:t>
            </a:r>
            <a:r>
              <a:rPr kumimoji="1" lang="en-US" altLang="zh-TW" sz="2400" dirty="0">
                <a:solidFill>
                  <a:srgbClr val="000000"/>
                </a:solidFill>
                <a:latin typeface="Arial" charset="0"/>
                <a:ea typeface="微軟正黑體" pitchFamily="34" charset="-120"/>
              </a:rPr>
              <a:t>100</a:t>
            </a:r>
            <a:r>
              <a:rPr kumimoji="1" lang="zh-TW" altLang="en-US" sz="2400" dirty="0">
                <a:solidFill>
                  <a:srgbClr val="000000"/>
                </a:solidFill>
                <a:latin typeface="Arial" charset="0"/>
                <a:ea typeface="微軟正黑體" pitchFamily="34" charset="-120"/>
              </a:rPr>
              <a:t>本 優惠價</a:t>
            </a:r>
            <a:r>
              <a:rPr kumimoji="1" lang="en-US" altLang="zh-TW" sz="2400" dirty="0">
                <a:solidFill>
                  <a:srgbClr val="000000"/>
                </a:solidFill>
                <a:latin typeface="Arial" charset="0"/>
                <a:ea typeface="微軟正黑體" pitchFamily="34" charset="-120"/>
              </a:rPr>
              <a:t>NT$</a:t>
            </a:r>
            <a:r>
              <a:rPr kumimoji="1"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軟正黑體" pitchFamily="34" charset="-120"/>
              </a:rPr>
              <a:t>10,000</a:t>
            </a:r>
            <a:r>
              <a:rPr kumimoji="1" lang="zh-TW" altLang="en-US" sz="2400" dirty="0">
                <a:solidFill>
                  <a:srgbClr val="000000"/>
                </a:solidFill>
                <a:latin typeface="Arial" charset="0"/>
                <a:ea typeface="微軟正黑體" pitchFamily="34" charset="-120"/>
              </a:rPr>
              <a:t>元</a:t>
            </a:r>
            <a:endParaRPr kumimoji="1" lang="en-US" altLang="zh-TW" sz="2400" dirty="0">
              <a:solidFill>
                <a:srgbClr val="000000"/>
              </a:solidFill>
              <a:latin typeface="Arial" charset="0"/>
              <a:ea typeface="微軟正黑體" pitchFamily="34" charset="-120"/>
            </a:endParaRPr>
          </a:p>
          <a:p>
            <a:pPr algn="r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000" dirty="0">
                <a:solidFill>
                  <a:srgbClr val="000000"/>
                </a:solidFill>
                <a:latin typeface="Arial" charset="0"/>
                <a:ea typeface="微軟正黑體" pitchFamily="34" charset="-120"/>
              </a:rPr>
              <a:t>(</a:t>
            </a:r>
            <a:r>
              <a:rPr kumimoji="1" lang="zh-TW" altLang="en-US" sz="2000" dirty="0">
                <a:solidFill>
                  <a:srgbClr val="000000"/>
                </a:solidFill>
                <a:latin typeface="Arial" charset="0"/>
                <a:ea typeface="微軟正黑體" pitchFamily="34" charset="-120"/>
              </a:rPr>
              <a:t>平均每本只需要</a:t>
            </a:r>
            <a:r>
              <a:rPr kumimoji="1" lang="en-US" altLang="zh-TW" sz="2000" dirty="0">
                <a:solidFill>
                  <a:srgbClr val="000000"/>
                </a:solidFill>
                <a:latin typeface="Arial" charset="0"/>
                <a:ea typeface="微軟正黑體" pitchFamily="34" charset="-120"/>
              </a:rPr>
              <a:t>100</a:t>
            </a:r>
            <a:r>
              <a:rPr kumimoji="1" lang="zh-TW" altLang="en-US" sz="2000" dirty="0">
                <a:solidFill>
                  <a:srgbClr val="000000"/>
                </a:solidFill>
                <a:latin typeface="Arial" charset="0"/>
                <a:ea typeface="微軟正黑體" pitchFamily="34" charset="-120"/>
              </a:rPr>
              <a:t>元</a:t>
            </a:r>
            <a:r>
              <a:rPr kumimoji="1" lang="en-US" altLang="zh-TW" sz="2000" dirty="0">
                <a:solidFill>
                  <a:srgbClr val="000000"/>
                </a:solidFill>
                <a:latin typeface="Arial" charset="0"/>
                <a:ea typeface="微軟正黑體" pitchFamily="34" charset="-120"/>
              </a:rPr>
              <a:t>)</a:t>
            </a:r>
          </a:p>
        </p:txBody>
      </p:sp>
      <p:pic>
        <p:nvPicPr>
          <p:cNvPr id="4096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5867400"/>
            <a:ext cx="739775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779838" y="1125538"/>
            <a:ext cx="315277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lnSpc>
                <a:spcPct val="14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dirty="0" smtClean="0">
                <a:solidFill>
                  <a:srgbClr val="000000"/>
                </a:solidFill>
                <a:ea typeface="微軟正黑體" pitchFamily="34" charset="-120"/>
              </a:rPr>
              <a:t>單本售價</a:t>
            </a:r>
            <a:r>
              <a:rPr lang="en-US" altLang="zh-TW" sz="2400" dirty="0" smtClean="0">
                <a:solidFill>
                  <a:srgbClr val="000000"/>
                </a:solidFill>
                <a:ea typeface="微軟正黑體" pitchFamily="34" charset="-120"/>
              </a:rPr>
              <a:t>NT$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128</a:t>
            </a:r>
            <a:r>
              <a:rPr lang="zh-TW" altLang="en-US" b="1" dirty="0" smtClean="0">
                <a:solidFill>
                  <a:prstClr val="black"/>
                </a:solidFill>
                <a:ea typeface="微軟正黑體" pitchFamily="34" charset="-120"/>
              </a:rPr>
              <a:t>元</a:t>
            </a:r>
            <a:endParaRPr lang="en-US" altLang="zh-TW" dirty="0" smtClean="0">
              <a:solidFill>
                <a:prstClr val="black"/>
              </a:solidFill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76313" y="6124575"/>
            <a:ext cx="5086350" cy="5048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立即享有現金回饋 </a:t>
            </a:r>
            <a:r>
              <a:rPr kumimoji="1" lang="en-US" altLang="zh-TW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7% + 6% IBV</a:t>
            </a:r>
            <a:endParaRPr kumimoji="1" lang="zh-TW" alt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50" y="5092700"/>
            <a:ext cx="1716088" cy="7127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2017</a:t>
            </a: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春夏</a:t>
            </a:r>
            <a:r>
              <a:rPr kumimoji="1"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時尚</a:t>
            </a:r>
            <a:endParaRPr kumimoji="1"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彩妝趨勢</a:t>
            </a:r>
          </a:p>
        </p:txBody>
      </p:sp>
      <p:sp>
        <p:nvSpPr>
          <p:cNvPr id="12" name="矩形 11"/>
          <p:cNvSpPr/>
          <p:nvPr/>
        </p:nvSpPr>
        <p:spPr>
          <a:xfrm>
            <a:off x="1857375" y="5092700"/>
            <a:ext cx="1716088" cy="7127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美安創辦人</a:t>
            </a:r>
            <a:r>
              <a:rPr kumimoji="1"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羅琳</a:t>
            </a:r>
            <a:endParaRPr kumimoji="1"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獨家專訪</a:t>
            </a:r>
          </a:p>
        </p:txBody>
      </p:sp>
      <p:sp>
        <p:nvSpPr>
          <p:cNvPr id="13" name="矩形 12"/>
          <p:cNvSpPr/>
          <p:nvPr/>
        </p:nvSpPr>
        <p:spPr>
          <a:xfrm>
            <a:off x="3705225" y="5092700"/>
            <a:ext cx="1716088" cy="7127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6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16</a:t>
            </a: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位成功</a:t>
            </a:r>
            <a:r>
              <a:rPr kumimoji="1"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超連鎖店主</a:t>
            </a: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心路分享</a:t>
            </a:r>
            <a:endParaRPr kumimoji="1"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386638" y="5092700"/>
            <a:ext cx="1716087" cy="7127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如何結合</a:t>
            </a: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</a:t>
            </a:r>
            <a:endParaRPr kumimoji="1"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媒體和網路購物</a:t>
            </a:r>
            <a:endParaRPr kumimoji="1"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29263" y="5092700"/>
            <a:ext cx="1716087" cy="7127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護膚保養</a:t>
            </a:r>
            <a:endParaRPr kumimoji="1"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飲食與運動</a:t>
            </a:r>
            <a:endParaRPr kumimoji="1"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3740150" y="1771650"/>
            <a:ext cx="532606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lnSpc>
                <a:spcPct val="14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00" dirty="0" smtClean="0">
                <a:solidFill>
                  <a:srgbClr val="000000"/>
                </a:solidFill>
                <a:ea typeface="微軟正黑體" pitchFamily="34" charset="-120"/>
              </a:rPr>
              <a:t>現場</a:t>
            </a:r>
            <a:r>
              <a:rPr lang="zh-TW" altLang="en-US" sz="28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訂閱</a:t>
            </a:r>
            <a:r>
              <a:rPr lang="zh-TW" altLang="en-US" sz="2800" dirty="0" smtClean="0">
                <a:solidFill>
                  <a:srgbClr val="000000"/>
                </a:solidFill>
                <a:ea typeface="微軟正黑體" pitchFamily="34" charset="-120"/>
              </a:rPr>
              <a:t>加價購只要</a:t>
            </a:r>
            <a:r>
              <a:rPr lang="en-US" altLang="zh-TW" sz="2800" dirty="0" smtClean="0">
                <a:solidFill>
                  <a:srgbClr val="000000"/>
                </a:solidFill>
                <a:ea typeface="微軟正黑體" pitchFamily="34" charset="-120"/>
              </a:rPr>
              <a:t>NT$</a:t>
            </a:r>
            <a:r>
              <a:rPr lang="en-US" altLang="zh-TW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100</a:t>
            </a:r>
            <a:r>
              <a:rPr lang="zh-TW" altLang="en-US" sz="2800" b="1" dirty="0" smtClean="0">
                <a:solidFill>
                  <a:prstClr val="black"/>
                </a:solidFill>
                <a:ea typeface="微軟正黑體" pitchFamily="34" charset="-120"/>
              </a:rPr>
              <a:t>元</a:t>
            </a:r>
            <a:endParaRPr lang="en-US" altLang="zh-TW" sz="2800" dirty="0" smtClean="0">
              <a:solidFill>
                <a:prstClr val="black"/>
              </a:solidFill>
              <a:ea typeface="微軟正黑體" pitchFamily="34" charset="-120"/>
            </a:endParaRPr>
          </a:p>
        </p:txBody>
      </p:sp>
      <p:pic>
        <p:nvPicPr>
          <p:cNvPr id="4097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471">
            <a:off x="341313" y="352425"/>
            <a:ext cx="3179762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2788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C:\Users\adriana.chen\Desktop\之\圖庫\新增資料夾\5c21a9ca79c89da297f439b7c22b7a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文字方塊 11"/>
          <p:cNvSpPr txBox="1">
            <a:spLocks noChangeArrowheads="1"/>
          </p:cNvSpPr>
          <p:nvPr/>
        </p:nvSpPr>
        <p:spPr bwMode="auto">
          <a:xfrm>
            <a:off x="808038" y="711200"/>
            <a:ext cx="8713787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r>
              <a:rPr lang="en-US" altLang="zh-TW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大板根森林溫泉渡假村</a:t>
            </a:r>
            <a:r>
              <a:rPr lang="zh-TW" altLang="en-US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豪華雙人客房</a:t>
            </a:r>
            <a:r>
              <a:rPr lang="en-US" altLang="zh-TW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市價</a:t>
            </a:r>
            <a:r>
              <a:rPr lang="en-US" altLang="zh-TW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8,000</a:t>
            </a:r>
            <a:r>
              <a:rPr lang="zh-TW" altLang="zh-TW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en-US" altLang="zh-TW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+10%)</a:t>
            </a:r>
          </a:p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endParaRPr lang="en-US" altLang="zh-TW" b="1" u="sng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endParaRPr lang="en-US" altLang="zh-TW" b="1" u="sng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endParaRPr lang="en-US" altLang="zh-TW" b="1" u="sng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endParaRPr lang="en-US" altLang="zh-TW" b="1" u="sng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endParaRPr lang="en-US" altLang="zh-TW" b="1" u="sng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endParaRPr lang="en-US" altLang="zh-TW" b="1" u="sng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endParaRPr lang="en-US" altLang="zh-TW" b="1" u="sng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r>
              <a:rPr lang="zh-TW" altLang="zh-TW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高雄冒煙的喬就是公寓旅店</a:t>
            </a:r>
            <a:r>
              <a:rPr lang="zh-TW" alt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zh-TW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雙人房</a:t>
            </a:r>
            <a:r>
              <a:rPr lang="en-US" altLang="zh-TW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市價</a:t>
            </a:r>
            <a:r>
              <a:rPr lang="en-US" altLang="zh-TW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5,000</a:t>
            </a:r>
            <a:r>
              <a:rPr lang="zh-TW" altLang="zh-TW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en-US" altLang="zh-TW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+10</a:t>
            </a:r>
            <a:r>
              <a:rPr lang="en-US" altLang="zh-TW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%)</a:t>
            </a:r>
            <a:endParaRPr lang="en-US" altLang="zh-TW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endParaRPr kumimoji="0" lang="en-US" altLang="zh-TW" b="1" u="sng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endParaRPr kumimoji="0" lang="en-US" altLang="zh-TW" b="1" u="sng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endParaRPr kumimoji="0" lang="en-US" altLang="zh-TW" b="1" u="sng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endParaRPr kumimoji="0" lang="en-US" altLang="zh-TW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endParaRPr kumimoji="0" lang="en-US" altLang="zh-TW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endParaRPr kumimoji="0" lang="en-US" altLang="zh-TW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endParaRPr kumimoji="0" lang="en-US" altLang="zh-TW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4913" y="1244600"/>
            <a:ext cx="3252787" cy="225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7700" y="1228725"/>
            <a:ext cx="3257550" cy="225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7450" y="4035425"/>
            <a:ext cx="3260725" cy="2255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71988" y="4035425"/>
            <a:ext cx="3252787" cy="224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6"/>
          <p:cNvSpPr>
            <a:spLocks noChangeArrowheads="1"/>
          </p:cNvSpPr>
          <p:nvPr/>
        </p:nvSpPr>
        <p:spPr bwMode="auto">
          <a:xfrm>
            <a:off x="179388" y="6308725"/>
            <a:ext cx="8101012" cy="5016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r>
              <a:rPr kumimoji="0" lang="en-US" altLang="zh-TW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4/29</a:t>
            </a:r>
            <a:r>
              <a:rPr kumimoji="0" lang="zh-TW" alt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kumimoji="0" lang="en-US" altLang="zh-TW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4/30 </a:t>
            </a:r>
            <a:r>
              <a:rPr kumimoji="0" lang="zh-TW" alt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現場訂閱成功即可參加，</a:t>
            </a:r>
            <a:r>
              <a:rPr kumimoji="0" lang="en-US" altLang="zh-TW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4/30 5:30PM</a:t>
            </a:r>
            <a:r>
              <a:rPr kumimoji="0" lang="zh-TW" alt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於</a:t>
            </a:r>
            <a:r>
              <a:rPr kumimoji="0" lang="en-US" altLang="zh-TW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ELLE</a:t>
            </a:r>
            <a:r>
              <a:rPr kumimoji="0" lang="zh-TW" alt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攤位抽出得獎者！</a:t>
            </a:r>
            <a:endParaRPr kumimoji="0" lang="zh-TW" altLang="en-US" b="1" dirty="0" smtClean="0">
              <a:solidFill>
                <a:prstClr val="white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99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5795963"/>
            <a:ext cx="739775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192338" y="133350"/>
            <a:ext cx="4492625" cy="595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defRPr/>
            </a:pPr>
            <a:r>
              <a:rPr lang="zh-TW" alt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歡慶美安大會加碼抽獎活動</a:t>
            </a:r>
          </a:p>
        </p:txBody>
      </p:sp>
      <p:sp>
        <p:nvSpPr>
          <p:cNvPr id="3" name="矩形 2"/>
          <p:cNvSpPr/>
          <p:nvPr/>
        </p:nvSpPr>
        <p:spPr>
          <a:xfrm>
            <a:off x="6804025" y="788988"/>
            <a:ext cx="720725" cy="2968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1" lang="zh-TW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kumimoji="1" lang="zh-TW" altLang="en-US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804025" y="3638550"/>
            <a:ext cx="720725" cy="2968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1" lang="zh-TW" altLang="zh-TW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endParaRPr kumimoji="1" lang="zh-TW" altLang="en-US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92850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  <p:bldP spid="8" grpId="0" animBg="1"/>
      <p:bldP spid="3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B9B8"/>
            </a:gs>
            <a:gs pos="10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1" t="16548" r="15286" b="15112"/>
          <a:stretch>
            <a:fillRect/>
          </a:stretch>
        </p:blipFill>
        <p:spPr bwMode="auto">
          <a:xfrm>
            <a:off x="2627313" y="0"/>
            <a:ext cx="370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5"/>
          <p:cNvGrpSpPr>
            <a:grpSpLocks/>
          </p:cNvGrpSpPr>
          <p:nvPr/>
        </p:nvGrpSpPr>
        <p:grpSpPr bwMode="auto">
          <a:xfrm>
            <a:off x="1403350" y="74613"/>
            <a:ext cx="6173788" cy="6858000"/>
            <a:chOff x="-8549574" y="1137212"/>
            <a:chExt cx="6172781" cy="6858000"/>
          </a:xfrm>
        </p:grpSpPr>
        <p:sp>
          <p:nvSpPr>
            <p:cNvPr id="7" name="文字方塊 6"/>
            <p:cNvSpPr txBox="1"/>
            <p:nvPr/>
          </p:nvSpPr>
          <p:spPr>
            <a:xfrm>
              <a:off x="-7078201" y="4926574"/>
              <a:ext cx="3393521" cy="13223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與美安</a:t>
              </a:r>
              <a:endParaRPr kumimoji="1" lang="en-US" altLang="zh-TW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共創美好生活</a:t>
              </a:r>
              <a:r>
                <a:rPr kumimoji="1" lang="en-US" altLang="zh-TW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kumimoji="1" lang="zh-TW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3013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549574" y="1137212"/>
              <a:ext cx="617278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662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reda_工作檔\2017\2017-4月美安\ppt\aabeauty唐美人送機車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163050" cy="6877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392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標題 1"/>
          <p:cNvSpPr txBox="1">
            <a:spLocks/>
          </p:cNvSpPr>
          <p:nvPr/>
        </p:nvSpPr>
        <p:spPr bwMode="auto">
          <a:xfrm>
            <a:off x="2316931" y="620688"/>
            <a:ext cx="63595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TW" altLang="en-US" sz="4800" b="1" dirty="0">
                <a:solidFill>
                  <a:srgbClr val="C00000"/>
                </a:solidFill>
                <a:latin typeface="Adobe 繁黑體 Std B"/>
                <a:ea typeface="Adobe 繁黑體 Std B"/>
                <a:cs typeface="Adobe 繁黑體 Std B"/>
              </a:rPr>
              <a:t>創業的本質與堅持</a:t>
            </a:r>
            <a:endParaRPr lang="en-US" altLang="zh-TW" sz="4800" b="1" dirty="0">
              <a:solidFill>
                <a:srgbClr val="C00000"/>
              </a:solidFill>
              <a:latin typeface="Adobe 繁黑體 Std B"/>
              <a:ea typeface="Adobe 繁黑體 Std B"/>
              <a:cs typeface="Adobe 繁黑體 Std B"/>
            </a:endParaRPr>
          </a:p>
        </p:txBody>
      </p:sp>
      <p:sp>
        <p:nvSpPr>
          <p:cNvPr id="229380" name="矩形 3"/>
          <p:cNvSpPr>
            <a:spLocks noChangeArrowheads="1"/>
          </p:cNvSpPr>
          <p:nvPr/>
        </p:nvSpPr>
        <p:spPr bwMode="auto">
          <a:xfrm>
            <a:off x="2411760" y="2132856"/>
            <a:ext cx="6408712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kumimoji="1" lang="en-US" altLang="zh-TW" b="1" dirty="0">
                <a:solidFill>
                  <a:srgbClr val="000000"/>
                </a:solidFill>
                <a:latin typeface="Adobe 繁黑體 Std B"/>
                <a:ea typeface="Adobe 繁黑體 Std B"/>
                <a:cs typeface="Adobe 繁黑體 Std B"/>
              </a:rPr>
              <a:t>1952</a:t>
            </a:r>
            <a:r>
              <a:rPr kumimoji="1" lang="zh-TW" altLang="zh-TW" b="1" dirty="0">
                <a:solidFill>
                  <a:srgbClr val="000000"/>
                </a:solidFill>
                <a:latin typeface="Adobe 繁黑體 Std B"/>
                <a:ea typeface="Adobe 繁黑體 Std B"/>
                <a:cs typeface="Adobe 繁黑體 Std B"/>
              </a:rPr>
              <a:t>年，出生於台灣高雄眷村。</a:t>
            </a:r>
            <a:endParaRPr kumimoji="1" lang="en-US" altLang="zh-TW" b="1" dirty="0">
              <a:solidFill>
                <a:srgbClr val="000000"/>
              </a:solidFill>
              <a:latin typeface="Adobe 繁黑體 Std B"/>
              <a:ea typeface="Adobe 繁黑體 Std B"/>
              <a:cs typeface="Adobe 繁黑體 Std B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kumimoji="1" lang="en-US" altLang="zh-TW" b="1" dirty="0">
                <a:solidFill>
                  <a:srgbClr val="000000"/>
                </a:solidFill>
                <a:latin typeface="Adobe 繁黑體 Std B"/>
                <a:ea typeface="Adobe 繁黑體 Std B"/>
                <a:cs typeface="Adobe 繁黑體 Std B"/>
              </a:rPr>
              <a:t>29</a:t>
            </a:r>
            <a:r>
              <a:rPr kumimoji="1" lang="zh-TW" altLang="zh-TW" b="1" dirty="0">
                <a:solidFill>
                  <a:srgbClr val="000000"/>
                </a:solidFill>
                <a:latin typeface="Adobe 繁黑體 Std B"/>
                <a:ea typeface="Adobe 繁黑體 Std B"/>
                <a:cs typeface="Adobe 繁黑體 Std B"/>
              </a:rPr>
              <a:t>歲便成為台灣《中國時報》主筆，</a:t>
            </a:r>
            <a:r>
              <a:rPr kumimoji="1" lang="en-US" altLang="zh-TW" b="1" dirty="0">
                <a:solidFill>
                  <a:srgbClr val="000000"/>
                </a:solidFill>
                <a:latin typeface="Adobe 繁黑體 Std B"/>
                <a:ea typeface="Adobe 繁黑體 Std B"/>
                <a:cs typeface="Adobe 繁黑體 Std B"/>
              </a:rPr>
              <a:t>30</a:t>
            </a:r>
            <a:r>
              <a:rPr kumimoji="1" lang="zh-TW" altLang="zh-TW" b="1" dirty="0">
                <a:solidFill>
                  <a:srgbClr val="000000"/>
                </a:solidFill>
                <a:latin typeface="Adobe 繁黑體 Std B"/>
                <a:ea typeface="Adobe 繁黑體 Std B"/>
                <a:cs typeface="Adobe 繁黑體 Std B"/>
              </a:rPr>
              <a:t>歲負笈美國，</a:t>
            </a:r>
            <a:r>
              <a:rPr kumimoji="1" lang="en-US" altLang="zh-TW" b="1" dirty="0">
                <a:solidFill>
                  <a:srgbClr val="000000"/>
                </a:solidFill>
                <a:latin typeface="Adobe 繁黑體 Std B"/>
                <a:ea typeface="Adobe 繁黑體 Std B"/>
                <a:cs typeface="Adobe 繁黑體 Std B"/>
              </a:rPr>
              <a:t>35</a:t>
            </a:r>
            <a:r>
              <a:rPr kumimoji="1" lang="zh-TW" altLang="zh-TW" b="1" dirty="0">
                <a:solidFill>
                  <a:srgbClr val="000000"/>
                </a:solidFill>
                <a:latin typeface="Adobe 繁黑體 Std B"/>
                <a:ea typeface="Adobe 繁黑體 Std B"/>
                <a:cs typeface="Adobe 繁黑體 Std B"/>
              </a:rPr>
              <a:t>歲回台創辦《商業周刊》，發展成為台灣最具影響力、發行量第一的雜誌。</a:t>
            </a:r>
            <a:endParaRPr kumimoji="1" lang="en-US" altLang="zh-TW" b="1" dirty="0">
              <a:solidFill>
                <a:srgbClr val="000000"/>
              </a:solidFill>
              <a:latin typeface="Adobe 繁黑體 Std B"/>
              <a:ea typeface="Adobe 繁黑體 Std B"/>
              <a:cs typeface="Adobe 繁黑體 Std B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kumimoji="1" lang="en-US" altLang="zh-TW" b="1" dirty="0">
                <a:solidFill>
                  <a:srgbClr val="000000"/>
                </a:solidFill>
                <a:latin typeface="Adobe 繁黑體 Std B"/>
                <a:ea typeface="Adobe 繁黑體 Std B"/>
                <a:cs typeface="Adobe 繁黑體 Std B"/>
              </a:rPr>
              <a:t>2009</a:t>
            </a:r>
            <a:r>
              <a:rPr kumimoji="1" lang="zh-TW" altLang="zh-TW" b="1" dirty="0">
                <a:solidFill>
                  <a:srgbClr val="000000"/>
                </a:solidFill>
                <a:latin typeface="Adobe 繁黑體 Std B"/>
                <a:ea typeface="Adobe 繁黑體 Std B"/>
                <a:cs typeface="Adobe 繁黑體 Std B"/>
              </a:rPr>
              <a:t>年</a:t>
            </a:r>
            <a:r>
              <a:rPr kumimoji="1" lang="en-US" altLang="zh-TW" b="1" dirty="0">
                <a:solidFill>
                  <a:srgbClr val="000000"/>
                </a:solidFill>
                <a:latin typeface="Adobe 繁黑體 Std B"/>
                <a:ea typeface="Adobe 繁黑體 Std B"/>
                <a:cs typeface="Adobe 繁黑體 Std B"/>
              </a:rPr>
              <a:t>6</a:t>
            </a:r>
            <a:r>
              <a:rPr kumimoji="1" lang="zh-TW" altLang="zh-TW" b="1" dirty="0">
                <a:solidFill>
                  <a:srgbClr val="000000"/>
                </a:solidFill>
                <a:latin typeface="Adobe 繁黑體 Std B"/>
                <a:ea typeface="Adobe 繁黑體 Std B"/>
                <a:cs typeface="Adobe 繁黑體 Std B"/>
              </a:rPr>
              <a:t>月，卸下商周集團執行長一職，現為商周集團榮譽發行人，持續投入「人生學習」。</a:t>
            </a:r>
          </a:p>
        </p:txBody>
      </p:sp>
      <p:cxnSp>
        <p:nvCxnSpPr>
          <p:cNvPr id="6" name="直線接點 5"/>
          <p:cNvCxnSpPr/>
          <p:nvPr/>
        </p:nvCxnSpPr>
        <p:spPr>
          <a:xfrm>
            <a:off x="542" y="4149080"/>
            <a:ext cx="93757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382" name="矩形 6"/>
          <p:cNvSpPr>
            <a:spLocks noChangeArrowheads="1"/>
          </p:cNvSpPr>
          <p:nvPr/>
        </p:nvSpPr>
        <p:spPr bwMode="auto">
          <a:xfrm>
            <a:off x="204317" y="4335487"/>
            <a:ext cx="6095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《還在學》</a:t>
            </a:r>
            <a:r>
              <a:rPr kumimoji="1"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成功不是你想的</a:t>
            </a:r>
            <a:r>
              <a:rPr kumimoji="1"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那樣</a:t>
            </a:r>
            <a:endParaRPr kumimoji="1" lang="zh-TW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dobe 繁黑體 Std B"/>
            </a:endParaRPr>
          </a:p>
        </p:txBody>
      </p:sp>
      <p:pic>
        <p:nvPicPr>
          <p:cNvPr id="229384" name="Picture 2" descr="\\Cmhosfs07\bw_designcenter$\各家完整Logo\商業周刊_Logo\商業周刊logo_有白框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80963"/>
            <a:ext cx="8636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2339752" y="1412776"/>
            <a:ext cx="4695825" cy="536575"/>
            <a:chOff x="2771800" y="1308249"/>
            <a:chExt cx="4695825" cy="536575"/>
          </a:xfrm>
        </p:grpSpPr>
        <p:sp>
          <p:nvSpPr>
            <p:cNvPr id="229385" name="文字方塊 1"/>
            <p:cNvSpPr txBox="1">
              <a:spLocks noChangeArrowheads="1"/>
            </p:cNvSpPr>
            <p:nvPr/>
          </p:nvSpPr>
          <p:spPr bwMode="auto">
            <a:xfrm>
              <a:off x="4370412" y="1567011"/>
              <a:ext cx="3097213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zh-TW" b="1" dirty="0">
                  <a:solidFill>
                    <a:srgbClr val="000000"/>
                  </a:solidFill>
                  <a:latin typeface="Adobe 繁黑體 Std B"/>
                  <a:ea typeface="Adobe 繁黑體 Std B"/>
                  <a:cs typeface="Adobe 繁黑體 Std B"/>
                </a:rPr>
                <a:t>商周集團榮譽發行人</a:t>
              </a:r>
              <a:endParaRPr kumimoji="1" lang="zh-TW" altLang="en-US" b="1" dirty="0">
                <a:solidFill>
                  <a:srgbClr val="000000"/>
                </a:solidFill>
                <a:latin typeface="Centaur" pitchFamily="18" charset="0"/>
              </a:endParaRPr>
            </a:p>
          </p:txBody>
        </p:sp>
        <p:sp>
          <p:nvSpPr>
            <p:cNvPr id="11" name="標題 1"/>
            <p:cNvSpPr txBox="1">
              <a:spLocks/>
            </p:cNvSpPr>
            <p:nvPr/>
          </p:nvSpPr>
          <p:spPr>
            <a:xfrm>
              <a:off x="2771800" y="1308249"/>
              <a:ext cx="1614487" cy="504825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>
                <a:defRPr/>
              </a:pPr>
              <a:r>
                <a:rPr lang="zh-TW" altLang="zh-TW" sz="3600" b="1" kern="0" dirty="0">
                  <a:solidFill>
                    <a:srgbClr val="000000"/>
                  </a:solidFill>
                  <a:latin typeface="Adobe 繁黑體 Std B" pitchFamily="34" charset="-120"/>
                  <a:ea typeface="Adobe 繁黑體 Std B" pitchFamily="34" charset="-120"/>
                </a:rPr>
                <a:t>金惟純</a:t>
              </a:r>
              <a:endParaRPr lang="zh-TW" altLang="en-US" sz="3600" kern="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558" y="4140224"/>
            <a:ext cx="2275845" cy="275361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95537" y="4810507"/>
            <a:ext cx="59046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r>
            <a:r>
              <a:rPr lang="zh-TW" altLang="en-US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歲時的他，才氣縱橫，成為</a:t>
            </a:r>
            <a:r>
              <a:rPr lang="en-US" altLang="zh-TW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中國時報</a:t>
            </a:r>
            <a:r>
              <a:rPr lang="en-US" altLang="zh-TW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最年輕主筆，</a:t>
            </a:r>
            <a:br>
              <a:rPr lang="zh-TW" altLang="en-US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創辦</a:t>
            </a:r>
            <a:r>
              <a:rPr lang="en-US" altLang="zh-TW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商業周刊</a:t>
            </a:r>
            <a:r>
              <a:rPr lang="en-US" altLang="zh-TW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後飽嘗壓力煎熬，終成就全台發行量第一地位；人生顛峰時，無意間闖進一趟生命探尋之旅，</a:t>
            </a:r>
            <a:br>
              <a:rPr lang="zh-TW" altLang="en-US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終於學會面對自我矛盾，重新學「怎麼活」</a:t>
            </a:r>
            <a:r>
              <a:rPr lang="zh-TW" altLang="en-US" sz="17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zh-TW" altLang="en-US" sz="17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dobe 繁黑體 Std B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75" y="188640"/>
            <a:ext cx="1802856" cy="39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85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ulias\Desktop\shutterstock_3822765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28" y="0"/>
            <a:ext cx="91729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2915816" y="46479"/>
            <a:ext cx="6300192" cy="27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9" rIns="91397" bIns="45699" anchor="b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50165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68580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91440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1143000" indent="-182563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1600200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057400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2514600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2971800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sz="4400" b="1" dirty="0" smtClean="0">
                <a:solidFill>
                  <a:srgbClr val="FF0000"/>
                </a:solidFill>
              </a:rPr>
              <a:t>超強加碼 </a:t>
            </a:r>
            <a:r>
              <a:rPr lang="en-US" altLang="zh-TW" sz="4400" b="1" dirty="0" smtClean="0">
                <a:solidFill>
                  <a:srgbClr val="FF0000"/>
                </a:solidFill>
              </a:rPr>
              <a:t>- </a:t>
            </a:r>
            <a:r>
              <a:rPr lang="zh-TW" altLang="en-US" sz="4400" b="1" dirty="0" smtClean="0">
                <a:solidFill>
                  <a:srgbClr val="FF0000"/>
                </a:solidFill>
                <a:latin typeface="+mn-ea"/>
              </a:rPr>
              <a:t>購物年金</a:t>
            </a:r>
            <a:r>
              <a:rPr lang="zh-TW" altLang="en-US" sz="4400" b="1" dirty="0" smtClean="0">
                <a:solidFill>
                  <a:srgbClr val="FF0000"/>
                </a:solidFill>
              </a:rPr>
              <a:t>計畫</a:t>
            </a:r>
            <a:endParaRPr lang="en-US" altLang="zh-TW" sz="4400" b="1" dirty="0" smtClean="0">
              <a:solidFill>
                <a:srgbClr val="FF0000"/>
              </a:solidFill>
            </a:endParaRPr>
          </a:p>
          <a:p>
            <a:r>
              <a:rPr lang="zh-TW" altLang="en-US" sz="4400" b="1" dirty="0" smtClean="0">
                <a:solidFill>
                  <a:schemeClr val="bg1"/>
                </a:solidFill>
                <a:latin typeface="+mn-ea"/>
              </a:rPr>
              <a:t>季度消費達</a:t>
            </a:r>
            <a:r>
              <a:rPr lang="en-US" altLang="zh-TW" b="1" dirty="0" smtClean="0">
                <a:solidFill>
                  <a:schemeClr val="bg1"/>
                </a:solidFill>
                <a:latin typeface="+mn-ea"/>
              </a:rPr>
              <a:t>NT$</a:t>
            </a:r>
            <a:r>
              <a:rPr lang="en-US" altLang="zh-TW" sz="4400" b="1" dirty="0" smtClean="0">
                <a:solidFill>
                  <a:schemeClr val="bg1"/>
                </a:solidFill>
                <a:latin typeface="+mn-ea"/>
              </a:rPr>
              <a:t>95,000</a:t>
            </a:r>
            <a:endParaRPr lang="en-US" altLang="zh-TW" sz="4400" b="1" dirty="0">
              <a:solidFill>
                <a:schemeClr val="bg1"/>
              </a:solidFill>
              <a:latin typeface="+mn-ea"/>
            </a:endParaRPr>
          </a:p>
          <a:p>
            <a:r>
              <a:rPr lang="zh-TW" altLang="en-US" sz="4400" b="1" dirty="0" smtClean="0">
                <a:solidFill>
                  <a:schemeClr val="bg1"/>
                </a:solidFill>
                <a:latin typeface="+mn-ea"/>
              </a:rPr>
              <a:t>可獲得額外</a:t>
            </a:r>
            <a:r>
              <a:rPr lang="zh-TW" altLang="en-US" sz="4400" b="1" dirty="0">
                <a:solidFill>
                  <a:schemeClr val="bg1"/>
                </a:solidFill>
                <a:latin typeface="+mn-ea"/>
              </a:rPr>
              <a:t>業績</a:t>
            </a:r>
            <a:r>
              <a:rPr lang="zh-TW" altLang="en-US" sz="4400" b="1" dirty="0" smtClean="0">
                <a:solidFill>
                  <a:schemeClr val="bg1"/>
                </a:solidFill>
                <a:latin typeface="+mn-ea"/>
              </a:rPr>
              <a:t>點數！</a:t>
            </a:r>
            <a:endParaRPr lang="en-US" altLang="zh-TW" sz="4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Rectangle 9"/>
          <p:cNvSpPr/>
          <p:nvPr/>
        </p:nvSpPr>
        <p:spPr>
          <a:xfrm>
            <a:off x="3251131" y="6150160"/>
            <a:ext cx="5892869" cy="707840"/>
          </a:xfrm>
          <a:prstGeom prst="rect">
            <a:avLst/>
          </a:prstGeom>
        </p:spPr>
        <p:txBody>
          <a:bodyPr wrap="none" lIns="91395" tIns="45697" rIns="91395" bIns="45697">
            <a:spAutoFit/>
          </a:bodyPr>
          <a:lstStyle/>
          <a:p>
            <a:pPr defTabSz="11968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cap="all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註</a:t>
            </a:r>
            <a:r>
              <a:rPr kumimoji="0" lang="en-US" altLang="zh-TW" sz="2000" b="1" cap="all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2000" b="1" cap="all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有關購物年金紅利計畫之詳細合格條件，請參考</a:t>
            </a:r>
            <a:endParaRPr kumimoji="0" lang="en-US" altLang="zh-TW" sz="2000" b="1" cap="all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defTabSz="11968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cap="all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r>
              <a:rPr kumimoji="0" lang="zh-TW" altLang="en-US" sz="2000" b="1" cap="all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美</a:t>
            </a:r>
            <a:r>
              <a:rPr kumimoji="0" lang="zh-TW" altLang="en-US" sz="2000" b="1" cap="all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安台灣發布之各項公告</a:t>
            </a:r>
            <a:endParaRPr kumimoji="0" lang="en-US" sz="2000" b="1" cap="all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01" y="2865560"/>
            <a:ext cx="295232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4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ulias\Desktop\shutterstock_500148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48" y="0"/>
            <a:ext cx="7770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110734" y="260648"/>
            <a:ext cx="7911327" cy="76944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defTabSz="888215">
              <a:defRPr/>
            </a:pPr>
            <a:r>
              <a:rPr lang="zh-TW" altLang="en-US" sz="4400" b="1" spc="-3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自入口網站連結至合作商店購買</a:t>
            </a:r>
            <a:endParaRPr lang="en-US" altLang="zh-TW" sz="4400" b="1" spc="-30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8" descr="C:\Documents and Settings\Maggie\桌面\PS LOGO\120pX40p Logo\Eclif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184" y="5632713"/>
            <a:ext cx="874534" cy="43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585" y="5062304"/>
            <a:ext cx="889736" cy="47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4537936"/>
            <a:ext cx="879334" cy="46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062" y="3892453"/>
            <a:ext cx="885656" cy="52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8" descr="Business Tod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063" y="3275297"/>
            <a:ext cx="903258" cy="51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3" descr="HOL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585" y="6165304"/>
            <a:ext cx="889736" cy="54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05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ulias\Desktop\shutterstock_556477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723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191783" y="5805264"/>
            <a:ext cx="7488832" cy="769441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defTabSz="888215">
              <a:defRPr/>
            </a:pPr>
            <a:r>
              <a:rPr lang="zh-TW" altLang="en-US" sz="4400" b="1" spc="-3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持美安聯名卡至實體夥伴商店</a:t>
            </a:r>
            <a:endParaRPr lang="en-US" altLang="zh-TW" sz="4400" b="1" spc="-30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5625" y="4468556"/>
            <a:ext cx="1079977" cy="778371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13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6981" y="3786243"/>
            <a:ext cx="1010813" cy="682313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13000"/>
              </a:schemeClr>
            </a:glo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6981" y="2490888"/>
            <a:ext cx="1054519" cy="647283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13000"/>
              </a:schemeClr>
            </a:glo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2398" y="3164430"/>
            <a:ext cx="1079977" cy="621813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13000"/>
              </a:schemeClr>
            </a:glo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2813" y="5252659"/>
            <a:ext cx="1079977" cy="768629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13000"/>
              </a:schemeClr>
            </a:glo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518" y="6003476"/>
            <a:ext cx="1062789" cy="809900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05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Julias\Desktop\shutterstock_3144445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07503" y="443567"/>
            <a:ext cx="4464496" cy="510909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defTabSz="888215">
              <a:defRPr/>
            </a:pPr>
            <a:r>
              <a:rPr lang="zh-TW" altLang="en-US" sz="4400" b="1" spc="-3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4400" b="1" spc="-3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安夥伴商店</a:t>
            </a:r>
            <a:endParaRPr lang="en-US" altLang="zh-TW" sz="4400" b="1" spc="-300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88215">
              <a:defRPr/>
            </a:pPr>
            <a:r>
              <a:rPr lang="en-US" altLang="zh-TW" sz="4600" b="1" spc="-30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TW.SHOP.COM</a:t>
            </a:r>
            <a:endParaRPr lang="en-US" altLang="zh-TW" sz="4600" b="1" spc="-3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defTabSz="888215">
              <a:buSzPct val="70000"/>
              <a:buFont typeface="Wingdings" panose="05000000000000000000" pitchFamily="2" charset="2"/>
              <a:buChar char="n"/>
              <a:defRPr/>
            </a:pPr>
            <a:r>
              <a:rPr lang="zh-TW" altLang="en-US" sz="4400" b="1" spc="-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商店數多</a:t>
            </a:r>
            <a:endParaRPr lang="en-US" altLang="zh-TW" sz="4400" b="1" spc="-3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defTabSz="888215">
              <a:buSzPct val="70000"/>
              <a:buFont typeface="Wingdings" panose="05000000000000000000" pitchFamily="2" charset="2"/>
              <a:buChar char="n"/>
              <a:defRPr/>
            </a:pPr>
            <a:r>
              <a:rPr lang="zh-TW" altLang="en-US" sz="4400" b="1" spc="-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會員</a:t>
            </a:r>
            <a:r>
              <a:rPr lang="zh-TW" altLang="en-US" sz="4400" b="1" spc="-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zh-TW" altLang="en-US" sz="4400" b="1" spc="-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  <a:endParaRPr lang="en-US" altLang="zh-TW" sz="4400" b="1" spc="-3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defTabSz="888215">
              <a:buSzPct val="70000"/>
              <a:buFont typeface="Wingdings" panose="05000000000000000000" pitchFamily="2" charset="2"/>
              <a:buChar char="n"/>
              <a:defRPr/>
            </a:pPr>
            <a:r>
              <a:rPr lang="zh-TW" altLang="en-US" sz="4400" b="1" spc="-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獨特購物年金推動力，推動消費、促進台灣經濟！</a:t>
            </a:r>
            <a:endParaRPr lang="en-US" altLang="zh-TW" sz="800" b="1" spc="-300" dirty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88215">
              <a:defRPr/>
            </a:pPr>
            <a:r>
              <a:rPr lang="en-US" altLang="zh-TW" sz="800" b="1" spc="-300" dirty="0">
                <a:solidFill>
                  <a:schemeClr val="accent4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endParaRPr lang="en-US" altLang="zh-TW" sz="800" b="1" spc="-300" dirty="0" smtClean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88215">
              <a:defRPr/>
            </a:pPr>
            <a:endParaRPr lang="en-US" altLang="zh-TW" sz="800" b="1" spc="-300" dirty="0" smtClean="0">
              <a:solidFill>
                <a:schemeClr val="accent4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767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w0QNnfXb0611JMQfqI4lQ"/>
</p:tagLst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8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15.xml><?xml version="1.0" encoding="utf-8"?>
<a:theme xmlns:a="http://schemas.openxmlformats.org/drawingml/2006/main" name="2_都會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都會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都會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BW底">
  <a:themeElements>
    <a:clrScheme name="BW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W底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W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W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W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W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W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W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W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W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W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W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W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W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Defaul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Defaul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365C0"/>
          </a:solidFill>
          <a:prstDash val="solid"/>
          <a:bevel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zh-TW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365C0"/>
          </a:solidFill>
          <a:prstDash val="solid"/>
          <a:bevel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zh-TW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1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9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8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3_Office Theme">
  <a:themeElements>
    <a:clrScheme name="Rainbow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1B6FAB"/>
      </a:accent2>
      <a:accent3>
        <a:srgbClr val="8BC145"/>
      </a:accent3>
      <a:accent4>
        <a:srgbClr val="F19D19"/>
      </a:accent4>
      <a:accent5>
        <a:srgbClr val="ED423A"/>
      </a:accent5>
      <a:accent6>
        <a:srgbClr val="4B2B50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5_Custom Design">
  <a:themeElements>
    <a:clrScheme name="Analysi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8_Custom Design">
  <a:themeElements>
    <a:clrScheme name="CandyCon">
      <a:dk1>
        <a:srgbClr val="222A35"/>
      </a:dk1>
      <a:lt1>
        <a:srgbClr val="F2F2F2"/>
      </a:lt1>
      <a:dk2>
        <a:srgbClr val="ED4B3D"/>
      </a:dk2>
      <a:lt2>
        <a:srgbClr val="FC8F3D"/>
      </a:lt2>
      <a:accent1>
        <a:srgbClr val="FFB836"/>
      </a:accent1>
      <a:accent2>
        <a:srgbClr val="01B08C"/>
      </a:accent2>
      <a:accent3>
        <a:srgbClr val="17C1CB"/>
      </a:accent3>
      <a:accent4>
        <a:srgbClr val="3F9CD2"/>
      </a:accent4>
      <a:accent5>
        <a:srgbClr val="137CB8"/>
      </a:accent5>
      <a:accent6>
        <a:srgbClr val="6B50B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透視圖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透視圖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</TotalTime>
  <Words>2291</Words>
  <Application>Microsoft Office PowerPoint</Application>
  <PresentationFormat>如螢幕大小 (4:3)</PresentationFormat>
  <Paragraphs>358</Paragraphs>
  <Slides>57</Slides>
  <Notes>21</Notes>
  <HiddenSlides>0</HiddenSlides>
  <MMClips>1</MMClips>
  <ScaleCrop>false</ScaleCrop>
  <HeadingPairs>
    <vt:vector size="6" baseType="variant">
      <vt:variant>
        <vt:lpstr>佈景主題</vt:lpstr>
      </vt:variant>
      <vt:variant>
        <vt:i4>21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79" baseType="lpstr">
      <vt:lpstr>38_Custom Design</vt:lpstr>
      <vt:lpstr>39_Custom Design</vt:lpstr>
      <vt:lpstr>33_Office Theme</vt:lpstr>
      <vt:lpstr>35_Custom Design</vt:lpstr>
      <vt:lpstr>78_Custom Design</vt:lpstr>
      <vt:lpstr>透視圖</vt:lpstr>
      <vt:lpstr>1_Office 佈景主題</vt:lpstr>
      <vt:lpstr>2_Office 佈景主題</vt:lpstr>
      <vt:lpstr>3_Office 佈景主題</vt:lpstr>
      <vt:lpstr>4_Office 佈景主題</vt:lpstr>
      <vt:lpstr>5_Office 佈景主題</vt:lpstr>
      <vt:lpstr>6_Office 佈景主題</vt:lpstr>
      <vt:lpstr>10_Office 佈景主題</vt:lpstr>
      <vt:lpstr>多面向</vt:lpstr>
      <vt:lpstr>2_都會</vt:lpstr>
      <vt:lpstr>預設簡報設計</vt:lpstr>
      <vt:lpstr>1_BW底</vt:lpstr>
      <vt:lpstr>Default</vt:lpstr>
      <vt:lpstr>Office 佈景主題</vt:lpstr>
      <vt:lpstr>8_Office 佈景主題</vt:lpstr>
      <vt:lpstr>7_Office 佈景主題</vt:lpstr>
      <vt:lpstr>Presentation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抽獎券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她經濟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Julia Sun</dc:creator>
  <cp:lastModifiedBy>Julia Sun</cp:lastModifiedBy>
  <cp:revision>99</cp:revision>
  <dcterms:created xsi:type="dcterms:W3CDTF">2017-03-23T07:12:14Z</dcterms:created>
  <dcterms:modified xsi:type="dcterms:W3CDTF">2017-04-25T10:24:08Z</dcterms:modified>
</cp:coreProperties>
</file>